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7" r:id="rId2"/>
    <p:sldId id="260" r:id="rId3"/>
    <p:sldId id="256" r:id="rId4"/>
    <p:sldId id="261" r:id="rId5"/>
    <p:sldId id="263" r:id="rId6"/>
    <p:sldId id="262" r:id="rId7"/>
    <p:sldId id="264" r:id="rId8"/>
    <p:sldId id="258" r:id="rId9"/>
    <p:sldId id="266" r:id="rId10"/>
    <p:sldId id="268" r:id="rId11"/>
    <p:sldId id="265" r:id="rId12"/>
    <p:sldId id="267" r:id="rId13"/>
    <p:sldId id="270" r:id="rId14"/>
    <p:sldId id="269" r:id="rId15"/>
    <p:sldId id="271" r:id="rId16"/>
    <p:sldId id="259" r:id="rId17"/>
    <p:sldId id="272" r:id="rId18"/>
    <p:sldId id="273" r:id="rId19"/>
    <p:sldId id="275" r:id="rId2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CA455C08-1FE0-4DA4-8DD7-6EC03556847F}">
          <p14:sldIdLst>
            <p14:sldId id="257"/>
            <p14:sldId id="260"/>
            <p14:sldId id="256"/>
            <p14:sldId id="261"/>
            <p14:sldId id="263"/>
            <p14:sldId id="262"/>
            <p14:sldId id="264"/>
            <p14:sldId id="258"/>
            <p14:sldId id="266"/>
            <p14:sldId id="268"/>
            <p14:sldId id="265"/>
            <p14:sldId id="267"/>
            <p14:sldId id="270"/>
            <p14:sldId id="269"/>
            <p14:sldId id="271"/>
            <p14:sldId id="259"/>
            <p14:sldId id="272"/>
            <p14:sldId id="273"/>
            <p14:sldId id="275"/>
          </p14:sldIdLst>
        </p14:section>
        <p14:section name="Sección sin título" id="{84D1740F-48B9-4FF6-B571-9611BB98B289}">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6933" autoAdjust="0"/>
  </p:normalViewPr>
  <p:slideViewPr>
    <p:cSldViewPr>
      <p:cViewPr>
        <p:scale>
          <a:sx n="49" d="100"/>
          <a:sy n="49" d="100"/>
        </p:scale>
        <p:origin x="-595"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8A79F25-3AFE-4A8A-AC76-E115BC2BE61F}" type="datetimeFigureOut">
              <a:rPr lang="es-CO" smtClean="0"/>
              <a:t>25/06/2012</a:t>
            </a:fld>
            <a:endParaRPr lang="es-CO"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18A894-9686-4253-AFDA-CB9FFA12CBBD}" type="slidenum">
              <a:rPr lang="es-CO" smtClean="0"/>
              <a:t>‹Nº›</a:t>
            </a:fld>
            <a:endParaRPr lang="es-CO" dirty="0"/>
          </a:p>
        </p:txBody>
      </p:sp>
    </p:spTree>
    <p:extLst>
      <p:ext uri="{BB962C8B-B14F-4D97-AF65-F5344CB8AC3E}">
        <p14:creationId xmlns:p14="http://schemas.microsoft.com/office/powerpoint/2010/main" val="1698013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B618A894-9686-4253-AFDA-CB9FFA12CBBD}" type="slidenum">
              <a:rPr lang="es-CO" smtClean="0"/>
              <a:t>15</a:t>
            </a:fld>
            <a:endParaRPr lang="es-CO" dirty="0"/>
          </a:p>
        </p:txBody>
      </p:sp>
    </p:spTree>
    <p:extLst>
      <p:ext uri="{BB962C8B-B14F-4D97-AF65-F5344CB8AC3E}">
        <p14:creationId xmlns:p14="http://schemas.microsoft.com/office/powerpoint/2010/main" val="8538412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25/06/2012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25/06/2012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pPr/>
              <a:t>25/06/2012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pPr/>
              <a:t>25/06/2012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pPr/>
              <a:t>25/06/2012</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pPr/>
              <a:t>25/06/2012</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pPr/>
              <a:t>25/06/2012</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25/06/2012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25/06/2012</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25/06/2012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25/06/2012</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pPr/>
              <a:t>25/06/2012</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pPr/>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mividanueva.org/images/costilla.jpg" TargetMode="Externa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Ver imagen en tamaño completo">
            <a:hlinkClick r:id="rId2"/>
          </p:cNvPr>
          <p:cNvPicPr>
            <a:picLocks noChangeAspect="1" noChangeArrowheads="1"/>
          </p:cNvPicPr>
          <p:nvPr/>
        </p:nvPicPr>
        <p:blipFill>
          <a:blip r:embed="rId3" cstate="print"/>
          <a:srcRect/>
          <a:stretch>
            <a:fillRect/>
          </a:stretch>
        </p:blipFill>
        <p:spPr bwMode="auto">
          <a:xfrm>
            <a:off x="683568" y="2420888"/>
            <a:ext cx="2160240" cy="3888432"/>
          </a:xfrm>
          <a:prstGeom prst="rect">
            <a:avLst/>
          </a:prstGeom>
          <a:noFill/>
        </p:spPr>
      </p:pic>
      <p:sp>
        <p:nvSpPr>
          <p:cNvPr id="5" name="4 Terminador"/>
          <p:cNvSpPr/>
          <p:nvPr/>
        </p:nvSpPr>
        <p:spPr>
          <a:xfrm>
            <a:off x="539552" y="404664"/>
            <a:ext cx="8136904" cy="1584176"/>
          </a:xfrm>
          <a:prstGeom prst="flowChartTermina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5400" dirty="0" smtClean="0">
                <a:solidFill>
                  <a:srgbClr val="002060"/>
                </a:solidFill>
                <a:latin typeface="Harlow Solid Italic" pitchFamily="82" charset="0"/>
              </a:rPr>
              <a:t>Adán y la costilla perdida</a:t>
            </a:r>
            <a:endParaRPr lang="es-CO" sz="5400" dirty="0">
              <a:solidFill>
                <a:srgbClr val="002060"/>
              </a:solidFill>
              <a:latin typeface="Harlow Solid Italic" pitchFamily="82" charset="0"/>
            </a:endParaRPr>
          </a:p>
        </p:txBody>
      </p:sp>
      <p:sp>
        <p:nvSpPr>
          <p:cNvPr id="6" name="5 Rectángulo"/>
          <p:cNvSpPr/>
          <p:nvPr/>
        </p:nvSpPr>
        <p:spPr>
          <a:xfrm>
            <a:off x="3275857" y="3284984"/>
            <a:ext cx="2736303" cy="1200329"/>
          </a:xfrm>
          <a:prstGeom prst="rect">
            <a:avLst/>
          </a:prstGeom>
        </p:spPr>
        <p:txBody>
          <a:bodyPr wrap="square">
            <a:spAutoFit/>
          </a:bodyPr>
          <a:lstStyle/>
          <a:p>
            <a:r>
              <a:rPr lang="es-ES" sz="3600" dirty="0" smtClean="0">
                <a:solidFill>
                  <a:srgbClr val="C00000"/>
                </a:solidFill>
                <a:latin typeface="Harlow Solid Italic" pitchFamily="82" charset="0"/>
              </a:rPr>
              <a:t>Basado en Génesis 2:21</a:t>
            </a:r>
            <a:endParaRPr lang="es-CO" sz="3600" dirty="0">
              <a:solidFill>
                <a:srgbClr val="C00000"/>
              </a:solidFill>
              <a:latin typeface="Harlow Solid Italic" pitchFamily="82" charset="0"/>
            </a:endParaRPr>
          </a:p>
        </p:txBody>
      </p:sp>
      <p:pic>
        <p:nvPicPr>
          <p:cNvPr id="4098" name="Picture 2" descr="http://t1.gstatic.com/images?q=tbn:ANd9GcTT-h_w2vn7dL12fIRGO4Pcg7ETqQbEMkgMk429S9jZFnD55-9UNw"/>
          <p:cNvPicPr>
            <a:picLocks noChangeAspect="1" noChangeArrowheads="1"/>
          </p:cNvPicPr>
          <p:nvPr/>
        </p:nvPicPr>
        <p:blipFill>
          <a:blip r:embed="rId4" cstate="print"/>
          <a:srcRect/>
          <a:stretch>
            <a:fillRect/>
          </a:stretch>
        </p:blipFill>
        <p:spPr bwMode="auto">
          <a:xfrm>
            <a:off x="5940152" y="2852936"/>
            <a:ext cx="3203848" cy="333449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4098"/>
                                        </p:tgtEl>
                                        <p:attrNameLst>
                                          <p:attrName>style.visibility</p:attrName>
                                        </p:attrNameLst>
                                      </p:cBhvr>
                                      <p:to>
                                        <p:strVal val="visible"/>
                                      </p:to>
                                    </p:set>
                                    <p:anim calcmode="lin" valueType="num">
                                      <p:cBhvr>
                                        <p:cTn id="14" dur="500" fill="hold"/>
                                        <p:tgtEl>
                                          <p:spTgt spid="4098"/>
                                        </p:tgtEl>
                                        <p:attrNameLst>
                                          <p:attrName>ppt_w</p:attrName>
                                        </p:attrNameLst>
                                      </p:cBhvr>
                                      <p:tavLst>
                                        <p:tav tm="0">
                                          <p:val>
                                            <p:fltVal val="0"/>
                                          </p:val>
                                        </p:tav>
                                        <p:tav tm="100000">
                                          <p:val>
                                            <p:strVal val="#ppt_w"/>
                                          </p:val>
                                        </p:tav>
                                      </p:tavLst>
                                    </p:anim>
                                    <p:anim calcmode="lin" valueType="num">
                                      <p:cBhvr>
                                        <p:cTn id="15" dur="500" fill="hold"/>
                                        <p:tgtEl>
                                          <p:spTgt spid="4098"/>
                                        </p:tgtEl>
                                        <p:attrNameLst>
                                          <p:attrName>ppt_h</p:attrName>
                                        </p:attrNameLst>
                                      </p:cBhvr>
                                      <p:tavLst>
                                        <p:tav tm="0">
                                          <p:val>
                                            <p:fltVal val="0"/>
                                          </p:val>
                                        </p:tav>
                                        <p:tav tm="100000">
                                          <p:val>
                                            <p:strVal val="#ppt_h"/>
                                          </p:val>
                                        </p:tav>
                                      </p:tavLst>
                                    </p:anim>
                                    <p:animEffect transition="in" filter="fade">
                                      <p:cBhvr>
                                        <p:cTn id="16"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6">
              <a:lumMod val="60000"/>
              <a:lumOff val="40000"/>
            </a:schemeClr>
          </a:solidFill>
        </p:spPr>
        <p:txBody>
          <a:bodyPr>
            <a:noAutofit/>
          </a:bodyPr>
          <a:lstStyle/>
          <a:p>
            <a:r>
              <a:rPr lang="es-CO" sz="3600" dirty="0" smtClean="0">
                <a:latin typeface="Harlow Solid Italic" pitchFamily="82" charset="0"/>
              </a:rPr>
              <a:t>¿Qué no ha hecho Dios para manifestar su amor para con el hombre?</a:t>
            </a:r>
            <a:endParaRPr lang="es-CO" sz="3600" dirty="0">
              <a:latin typeface="Harlow Solid Italic" pitchFamily="82" charset="0"/>
            </a:endParaRPr>
          </a:p>
        </p:txBody>
      </p:sp>
      <p:sp>
        <p:nvSpPr>
          <p:cNvPr id="3" name="2 Marcador de contenido"/>
          <p:cNvSpPr>
            <a:spLocks noGrp="1"/>
          </p:cNvSpPr>
          <p:nvPr>
            <p:ph idx="1"/>
          </p:nvPr>
        </p:nvSpPr>
        <p:spPr>
          <a:xfrm>
            <a:off x="5076056" y="1772816"/>
            <a:ext cx="3610744" cy="4353347"/>
          </a:xfrm>
        </p:spPr>
        <p:txBody>
          <a:bodyPr>
            <a:normAutofit lnSpcReduction="10000"/>
          </a:bodyPr>
          <a:lstStyle/>
          <a:p>
            <a:pPr algn="ctr">
              <a:buNone/>
            </a:pPr>
            <a:r>
              <a:rPr lang="es-CO" b="1" baseline="30000" dirty="0" smtClean="0"/>
              <a:t> </a:t>
            </a:r>
            <a:r>
              <a:rPr lang="es-CO" b="1" dirty="0" smtClean="0"/>
              <a:t>   “Entonces Jehová Dios hizo caer un sueño profundo sobre Adán y, mientras este dormía, tomó una de sus costillas y cerró la carne en su lugar”</a:t>
            </a:r>
            <a:endParaRPr lang="es-CO" dirty="0"/>
          </a:p>
        </p:txBody>
      </p:sp>
      <p:pic>
        <p:nvPicPr>
          <p:cNvPr id="17410" name="Picture 2" descr="http://t0.gstatic.com/images?q=tbn:ANd9GcQA-CgrhqZSspWb1wcYbeyTRUvqIRmxNz9-mWjbfNYZi35D7j9uJQ"/>
          <p:cNvPicPr>
            <a:picLocks noChangeAspect="1" noChangeArrowheads="1"/>
          </p:cNvPicPr>
          <p:nvPr/>
        </p:nvPicPr>
        <p:blipFill>
          <a:blip r:embed="rId2" cstate="print"/>
          <a:srcRect/>
          <a:stretch>
            <a:fillRect/>
          </a:stretch>
        </p:blipFill>
        <p:spPr bwMode="auto">
          <a:xfrm>
            <a:off x="2483768" y="1988840"/>
            <a:ext cx="2736304" cy="4032448"/>
          </a:xfrm>
          <a:prstGeom prst="rect">
            <a:avLst/>
          </a:prstGeom>
          <a:noFill/>
        </p:spPr>
      </p:pic>
      <p:sp>
        <p:nvSpPr>
          <p:cNvPr id="5" name="4 Rectángulo"/>
          <p:cNvSpPr/>
          <p:nvPr/>
        </p:nvSpPr>
        <p:spPr>
          <a:xfrm>
            <a:off x="467544" y="1772816"/>
            <a:ext cx="1872208" cy="4832092"/>
          </a:xfrm>
          <a:prstGeom prst="rect">
            <a:avLst/>
          </a:prstGeom>
        </p:spPr>
        <p:txBody>
          <a:bodyPr wrap="square">
            <a:spAutoFit/>
          </a:bodyPr>
          <a:lstStyle/>
          <a:p>
            <a:pPr algn="ctr"/>
            <a:r>
              <a:rPr lang="es-CO" sz="2800" dirty="0" smtClean="0"/>
              <a:t>De la costilla que Jehová Dios tomó del hombre, hizo una mujer, y la trajo al hombre </a:t>
            </a:r>
            <a:r>
              <a:rPr lang="es-CO" sz="2800" dirty="0" smtClean="0">
                <a:solidFill>
                  <a:srgbClr val="FF0000"/>
                </a:solidFill>
              </a:rPr>
              <a:t>(verso 22).</a:t>
            </a:r>
            <a:endParaRPr lang="es-CO" sz="28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7410"/>
                                        </p:tgtEl>
                                        <p:attrNameLst>
                                          <p:attrName>style.visibility</p:attrName>
                                        </p:attrNameLst>
                                      </p:cBhvr>
                                      <p:to>
                                        <p:strVal val="visible"/>
                                      </p:to>
                                    </p:set>
                                    <p:anim to="" calcmode="lin" valueType="num">
                                      <p:cBhvr>
                                        <p:cTn id="12" dur="1" fill="hold"/>
                                        <p:tgtEl>
                                          <p:spTgt spid="17410"/>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
                                        <p:tgtEl>
                                          <p:spTgt spid="5"/>
                                        </p:tgtEl>
                                      </p:cBhvr>
                                    </p:animEffect>
                                    <p:anim calcmode="lin" valueType="num">
                                      <p:cBhvr>
                                        <p:cTn id="18" dur="400" fill="hold"/>
                                        <p:tgtEl>
                                          <p:spTgt spid="5"/>
                                        </p:tgtEl>
                                        <p:attrNameLst>
                                          <p:attrName>ppt_x</p:attrName>
                                        </p:attrNameLst>
                                      </p:cBhvr>
                                      <p:tavLst>
                                        <p:tav tm="0">
                                          <p:val>
                                            <p:strVal val="#ppt_x"/>
                                          </p:val>
                                        </p:tav>
                                        <p:tav tm="100000">
                                          <p:val>
                                            <p:strVal val="#ppt_x"/>
                                          </p:val>
                                        </p:tav>
                                      </p:tavLst>
                                    </p:anim>
                                    <p:anim calcmode="lin" valueType="num">
                                      <p:cBhvr>
                                        <p:cTn id="19" dur="400" fill="hold"/>
                                        <p:tgtEl>
                                          <p:spTgt spid="5"/>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323528" y="332656"/>
            <a:ext cx="8496944" cy="800219"/>
          </a:xfrm>
          <a:prstGeom prst="rect">
            <a:avLst/>
          </a:prstGeom>
        </p:spPr>
        <p:txBody>
          <a:bodyPr wrap="square">
            <a:spAutoFit/>
          </a:bodyPr>
          <a:lstStyle/>
          <a:p>
            <a:r>
              <a:rPr lang="es-ES" sz="2800" b="1" dirty="0" smtClean="0">
                <a:solidFill>
                  <a:srgbClr val="FF0000"/>
                </a:solidFill>
              </a:rPr>
              <a:t>Lo que se narra aquí sucedió en un accidente de transito</a:t>
            </a:r>
            <a:endParaRPr lang="es-ES" sz="2800" dirty="0" smtClean="0">
              <a:solidFill>
                <a:srgbClr val="FF0000"/>
              </a:solidFill>
            </a:endParaRPr>
          </a:p>
          <a:p>
            <a:endParaRPr lang="es-ES" dirty="0" smtClean="0"/>
          </a:p>
        </p:txBody>
      </p:sp>
      <p:sp>
        <p:nvSpPr>
          <p:cNvPr id="3" name="2 Rectángulo"/>
          <p:cNvSpPr/>
          <p:nvPr/>
        </p:nvSpPr>
        <p:spPr>
          <a:xfrm>
            <a:off x="539552" y="1484784"/>
            <a:ext cx="4968552" cy="3046988"/>
          </a:xfrm>
          <a:prstGeom prst="rect">
            <a:avLst/>
          </a:prstGeom>
          <a:solidFill>
            <a:schemeClr val="accent1">
              <a:lumMod val="20000"/>
              <a:lumOff val="80000"/>
            </a:schemeClr>
          </a:solidFill>
        </p:spPr>
        <p:txBody>
          <a:bodyPr wrap="square">
            <a:spAutoFit/>
          </a:bodyPr>
          <a:lstStyle/>
          <a:p>
            <a:pPr algn="ctr"/>
            <a:r>
              <a:rPr lang="es-ES" sz="2400" dirty="0" smtClean="0"/>
              <a:t>Un impacto frontal contra un tanque de combustible completamente lleno, a velocidades de autopista, es una experiencia que a nadie le deseo. La sorpresa fue haber sobrevivido a ello –claramente Dios tenía otros planes para mí: Dice la persona que cuenta esta experiencia.</a:t>
            </a:r>
          </a:p>
        </p:txBody>
      </p:sp>
      <p:pic>
        <p:nvPicPr>
          <p:cNvPr id="3074" name="Picture 2" descr="http://www.prensalibrecasanare.com/uploads/posts/2012-01/1325675851_accidente-tractomula11.jpg"/>
          <p:cNvPicPr>
            <a:picLocks noChangeAspect="1" noChangeArrowheads="1"/>
          </p:cNvPicPr>
          <p:nvPr/>
        </p:nvPicPr>
        <p:blipFill>
          <a:blip r:embed="rId2" cstate="print"/>
          <a:srcRect/>
          <a:stretch>
            <a:fillRect/>
          </a:stretch>
        </p:blipFill>
        <p:spPr bwMode="auto">
          <a:xfrm>
            <a:off x="5508104" y="1484784"/>
            <a:ext cx="3338736" cy="3024336"/>
          </a:xfrm>
          <a:prstGeom prst="rect">
            <a:avLst/>
          </a:prstGeom>
          <a:noFill/>
        </p:spPr>
      </p:pic>
      <p:sp>
        <p:nvSpPr>
          <p:cNvPr id="6" name="5 Rectángulo"/>
          <p:cNvSpPr/>
          <p:nvPr/>
        </p:nvSpPr>
        <p:spPr>
          <a:xfrm>
            <a:off x="323528" y="4869160"/>
            <a:ext cx="8568952" cy="1815882"/>
          </a:xfrm>
          <a:prstGeom prst="rect">
            <a:avLst/>
          </a:prstGeom>
          <a:solidFill>
            <a:schemeClr val="accent2">
              <a:lumMod val="20000"/>
              <a:lumOff val="80000"/>
            </a:schemeClr>
          </a:solidFill>
        </p:spPr>
        <p:txBody>
          <a:bodyPr wrap="square">
            <a:spAutoFit/>
          </a:bodyPr>
          <a:lstStyle/>
          <a:p>
            <a:pPr algn="ctr"/>
            <a:r>
              <a:rPr lang="es-ES" sz="2800" dirty="0" smtClean="0"/>
              <a:t>Durante los 5 meses y medio en el hospital, y durante años después, tuve una serie de operaciones para reconstruir varias partes de mi cuerpo, especialmente los huesos de mi cara.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
                                        <p:tgtEl>
                                          <p:spTgt spid="3"/>
                                        </p:tgtEl>
                                      </p:cBhvr>
                                    </p:animEffect>
                                    <p:anim calcmode="lin" valueType="num">
                                      <p:cBhvr>
                                        <p:cTn id="8" dur="400" fill="hold"/>
                                        <p:tgtEl>
                                          <p:spTgt spid="3"/>
                                        </p:tgtEl>
                                        <p:attrNameLst>
                                          <p:attrName>ppt_x</p:attrName>
                                        </p:attrNameLst>
                                      </p:cBhvr>
                                      <p:tavLst>
                                        <p:tav tm="0">
                                          <p:val>
                                            <p:strVal val="#ppt_x"/>
                                          </p:val>
                                        </p:tav>
                                        <p:tav tm="100000">
                                          <p:val>
                                            <p:strVal val="#ppt_x"/>
                                          </p:val>
                                        </p:tav>
                                      </p:tavLst>
                                    </p:anim>
                                    <p:anim calcmode="lin" valueType="num">
                                      <p:cBhvr>
                                        <p:cTn id="9" dur="400" fill="hold"/>
                                        <p:tgtEl>
                                          <p:spTgt spid="3"/>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00"/>
                                        <p:tgtEl>
                                          <p:spTgt spid="6"/>
                                        </p:tgtEl>
                                      </p:cBhvr>
                                    </p:animEffect>
                                    <p:anim calcmode="lin" valueType="num">
                                      <p:cBhvr>
                                        <p:cTn id="17" dur="400" fill="hold"/>
                                        <p:tgtEl>
                                          <p:spTgt spid="6"/>
                                        </p:tgtEl>
                                        <p:attrNameLst>
                                          <p:attrName>ppt_x</p:attrName>
                                        </p:attrNameLst>
                                      </p:cBhvr>
                                      <p:tavLst>
                                        <p:tav tm="0">
                                          <p:val>
                                            <p:strVal val="#ppt_x"/>
                                          </p:val>
                                        </p:tav>
                                        <p:tav tm="100000">
                                          <p:val>
                                            <p:strVal val="#ppt_x"/>
                                          </p:val>
                                        </p:tav>
                                      </p:tavLst>
                                    </p:anim>
                                    <p:anim calcmode="lin" valueType="num">
                                      <p:cBhvr>
                                        <p:cTn id="18" dur="400" fill="hold"/>
                                        <p:tgtEl>
                                          <p:spTgt spid="6"/>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4824536" cy="6192688"/>
          </a:xfrm>
        </p:spPr>
        <p:txBody>
          <a:bodyPr>
            <a:normAutofit/>
          </a:bodyPr>
          <a:lstStyle/>
          <a:p>
            <a:pPr algn="ctr">
              <a:buNone/>
            </a:pPr>
            <a:r>
              <a:rPr lang="es-ES" dirty="0" smtClean="0"/>
              <a:t>    Estas operaciones a menudo requirieron usar mis propios huesos para hacer injertos. Yo notaba que el cirujano plástico siempre volvía al lado derecho de mis costillas, a través de la misma cicatriz horizontal, de hecho, para tomar más hueso para estos procedimientos. </a:t>
            </a:r>
          </a:p>
        </p:txBody>
      </p:sp>
      <p:pic>
        <p:nvPicPr>
          <p:cNvPr id="18434" name="Picture 2" descr="http://t0.gstatic.com/images?q=tbn:ANd9GcQ7_ETSU7-25_olqEYEz17tEMenRn0yJ9k6EvyPctpi9IHINHSH"/>
          <p:cNvPicPr>
            <a:picLocks noChangeAspect="1" noChangeArrowheads="1"/>
          </p:cNvPicPr>
          <p:nvPr/>
        </p:nvPicPr>
        <p:blipFill>
          <a:blip r:embed="rId2" cstate="print"/>
          <a:srcRect/>
          <a:stretch>
            <a:fillRect/>
          </a:stretch>
        </p:blipFill>
        <p:spPr bwMode="auto">
          <a:xfrm>
            <a:off x="5364088" y="692696"/>
            <a:ext cx="3312368" cy="3528392"/>
          </a:xfrm>
          <a:prstGeom prst="rect">
            <a:avLst/>
          </a:prstGeom>
          <a:noFill/>
        </p:spPr>
      </p:pic>
      <p:sp>
        <p:nvSpPr>
          <p:cNvPr id="5" name="4 Rectángulo"/>
          <p:cNvSpPr/>
          <p:nvPr/>
        </p:nvSpPr>
        <p:spPr>
          <a:xfrm>
            <a:off x="5148064" y="4365104"/>
            <a:ext cx="3744416" cy="2308324"/>
          </a:xfrm>
          <a:prstGeom prst="rect">
            <a:avLst/>
          </a:prstGeom>
        </p:spPr>
        <p:txBody>
          <a:bodyPr wrap="square">
            <a:spAutoFit/>
          </a:bodyPr>
          <a:lstStyle/>
          <a:p>
            <a:pPr algn="ctr"/>
            <a:r>
              <a:rPr lang="es-ES" sz="2400" dirty="0" smtClean="0">
                <a:solidFill>
                  <a:srgbClr val="FF0000"/>
                </a:solidFill>
              </a:rPr>
              <a:t>Yo mismo experimente una cirugía, cuando me extrajeron un pedazo de cuero de mi estomago, para hacerme un injerto en mis pies.</a:t>
            </a:r>
            <a:endParaRPr lang="es-CO" sz="24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4752528" cy="5688632"/>
          </a:xfrm>
        </p:spPr>
        <p:txBody>
          <a:bodyPr/>
          <a:lstStyle/>
          <a:p>
            <a:pPr algn="ctr">
              <a:buNone/>
            </a:pPr>
            <a:r>
              <a:rPr lang="es-ES" dirty="0" smtClean="0"/>
              <a:t>   Un día, le pregunté por qué nunca se le agotaba el hueso. </a:t>
            </a:r>
            <a:r>
              <a:rPr lang="es-ES" i="1" dirty="0" smtClean="0">
                <a:solidFill>
                  <a:srgbClr val="0070C0"/>
                </a:solidFill>
              </a:rPr>
              <a:t>Me miró vagamente y me explicó que él y su equipo extraían la costilla entera </a:t>
            </a:r>
            <a:r>
              <a:rPr lang="es-ES" i="1" u="sng" dirty="0" smtClean="0">
                <a:solidFill>
                  <a:srgbClr val="0070C0"/>
                </a:solidFill>
              </a:rPr>
              <a:t>cada vez</a:t>
            </a:r>
            <a:r>
              <a:rPr lang="es-ES" i="1" dirty="0" smtClean="0">
                <a:solidFill>
                  <a:srgbClr val="0070C0"/>
                </a:solidFill>
              </a:rPr>
              <a:t>.</a:t>
            </a:r>
            <a:r>
              <a:rPr lang="es-ES" dirty="0" smtClean="0"/>
              <a:t> ‘Dejamos el periostio intacto, así que </a:t>
            </a:r>
            <a:r>
              <a:rPr lang="es-ES" dirty="0" smtClean="0">
                <a:solidFill>
                  <a:srgbClr val="0070C0"/>
                </a:solidFill>
              </a:rPr>
              <a:t>normalmente la costilla crece de nuevo’. </a:t>
            </a:r>
          </a:p>
        </p:txBody>
      </p:sp>
      <p:pic>
        <p:nvPicPr>
          <p:cNvPr id="19458" name="Picture 2" descr="http://t2.gstatic.com/images?q=tbn:ANd9GcQTyAAHMIU240LY_VWJEjcZZKDwBHlpGig4Qb3PNnVTk9YDUFqkcw"/>
          <p:cNvPicPr>
            <a:picLocks noChangeAspect="1" noChangeArrowheads="1"/>
          </p:cNvPicPr>
          <p:nvPr/>
        </p:nvPicPr>
        <p:blipFill>
          <a:blip r:embed="rId2" cstate="print"/>
          <a:srcRect/>
          <a:stretch>
            <a:fillRect/>
          </a:stretch>
        </p:blipFill>
        <p:spPr bwMode="auto">
          <a:xfrm>
            <a:off x="5220072" y="620688"/>
            <a:ext cx="3600400" cy="2952328"/>
          </a:xfrm>
          <a:prstGeom prst="rect">
            <a:avLst/>
          </a:prstGeom>
          <a:noFill/>
        </p:spPr>
      </p:pic>
      <p:sp>
        <p:nvSpPr>
          <p:cNvPr id="6" name="5 Rectángulo"/>
          <p:cNvSpPr/>
          <p:nvPr/>
        </p:nvSpPr>
        <p:spPr>
          <a:xfrm>
            <a:off x="5292080" y="3789040"/>
            <a:ext cx="3456384" cy="3046988"/>
          </a:xfrm>
          <a:prstGeom prst="rect">
            <a:avLst/>
          </a:prstGeom>
        </p:spPr>
        <p:txBody>
          <a:bodyPr wrap="square">
            <a:spAutoFit/>
          </a:bodyPr>
          <a:lstStyle/>
          <a:p>
            <a:pPr algn="ctr"/>
            <a:r>
              <a:rPr lang="es-CO" sz="2400" dirty="0" smtClean="0">
                <a:solidFill>
                  <a:srgbClr val="FF0000"/>
                </a:solidFill>
              </a:rPr>
              <a:t>Capa que recubre externamente los huesos. Consta de vasos sanguíneos y nervios. Tiene un papel fundamental en el crecimiento y la nutrición del hueso</a:t>
            </a:r>
            <a:endParaRPr lang="es-CO" sz="24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944216"/>
          </a:xfrm>
        </p:spPr>
        <p:txBody>
          <a:bodyPr>
            <a:normAutofit lnSpcReduction="10000"/>
          </a:bodyPr>
          <a:lstStyle/>
          <a:p>
            <a:pPr>
              <a:buNone/>
            </a:pPr>
            <a:r>
              <a:rPr lang="es-ES" dirty="0" smtClean="0"/>
              <a:t>     A pesar del hecho de haber sido entrenado y de haber practicado como médico general, estaba intrigado; nunca antes me había dado cuenta de eso. </a:t>
            </a:r>
          </a:p>
        </p:txBody>
      </p:sp>
      <p:sp>
        <p:nvSpPr>
          <p:cNvPr id="4" name="3 Rectángulo"/>
          <p:cNvSpPr/>
          <p:nvPr/>
        </p:nvSpPr>
        <p:spPr>
          <a:xfrm>
            <a:off x="395536" y="3573015"/>
            <a:ext cx="5616624" cy="1815882"/>
          </a:xfrm>
          <a:prstGeom prst="rect">
            <a:avLst/>
          </a:prstGeom>
        </p:spPr>
        <p:txBody>
          <a:bodyPr wrap="square">
            <a:spAutoFit/>
          </a:bodyPr>
          <a:lstStyle/>
          <a:p>
            <a:pPr algn="ctr">
              <a:buNone/>
            </a:pPr>
            <a:r>
              <a:rPr lang="es-ES" sz="2800" dirty="0" smtClean="0"/>
              <a:t>El periostio (el significado literal de esta palabra es ‘</a:t>
            </a:r>
            <a:r>
              <a:rPr lang="es-ES" sz="2800" i="1" dirty="0" smtClean="0">
                <a:solidFill>
                  <a:srgbClr val="0070C0"/>
                </a:solidFill>
              </a:rPr>
              <a:t>alrededor del hueso</a:t>
            </a:r>
            <a:r>
              <a:rPr lang="es-ES" sz="2800" dirty="0" smtClean="0"/>
              <a:t>’) es una membrana que cubre cada hueso.</a:t>
            </a:r>
            <a:endParaRPr lang="es-ES" sz="2800" dirty="0"/>
          </a:p>
        </p:txBody>
      </p:sp>
      <p:pic>
        <p:nvPicPr>
          <p:cNvPr id="20482" name="Picture 2" descr="http://t2.gstatic.com/images?q=tbn:ANd9GcQTyAAHMIU240LY_VWJEjcZZKDwBHlpGig4Qb3PNnVTk9YDUFqkcw"/>
          <p:cNvPicPr>
            <a:picLocks noChangeAspect="1" noChangeArrowheads="1"/>
          </p:cNvPicPr>
          <p:nvPr/>
        </p:nvPicPr>
        <p:blipFill>
          <a:blip r:embed="rId2" cstate="print"/>
          <a:srcRect/>
          <a:stretch>
            <a:fillRect/>
          </a:stretch>
        </p:blipFill>
        <p:spPr bwMode="auto">
          <a:xfrm>
            <a:off x="6084168" y="2780928"/>
            <a:ext cx="2390775" cy="302433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0482"/>
                                        </p:tgtEl>
                                        <p:attrNameLst>
                                          <p:attrName>style.visibility</p:attrName>
                                        </p:attrNameLst>
                                      </p:cBhvr>
                                      <p:to>
                                        <p:strVal val="visible"/>
                                      </p:to>
                                    </p:set>
                                    <p:anim to="" calcmode="lin" valueType="num">
                                      <p:cBhvr>
                                        <p:cTn id="7" dur="1" fill="hold"/>
                                        <p:tgtEl>
                                          <p:spTgt spid="2048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
                                        <p:tgtEl>
                                          <p:spTgt spid="4"/>
                                        </p:tgtEl>
                                      </p:cBhvr>
                                    </p:animEffect>
                                    <p:anim calcmode="lin" valueType="num">
                                      <p:cBhvr>
                                        <p:cTn id="13" dur="400" fill="hold"/>
                                        <p:tgtEl>
                                          <p:spTgt spid="4"/>
                                        </p:tgtEl>
                                        <p:attrNameLst>
                                          <p:attrName>ppt_x</p:attrName>
                                        </p:attrNameLst>
                                      </p:cBhvr>
                                      <p:tavLst>
                                        <p:tav tm="0">
                                          <p:val>
                                            <p:strVal val="#ppt_x"/>
                                          </p:val>
                                        </p:tav>
                                        <p:tav tm="100000">
                                          <p:val>
                                            <p:strVal val="#ppt_x"/>
                                          </p:val>
                                        </p:tav>
                                      </p:tavLst>
                                    </p:anim>
                                    <p:anim calcmode="lin" valueType="num">
                                      <p:cBhvr>
                                        <p:cTn id="14" dur="400" fill="hold"/>
                                        <p:tgtEl>
                                          <p:spTgt spid="4"/>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834880" cy="5976664"/>
          </a:xfrm>
        </p:spPr>
        <p:txBody>
          <a:bodyPr/>
          <a:lstStyle/>
          <a:p>
            <a:pPr algn="ctr">
              <a:buNone/>
            </a:pPr>
            <a:r>
              <a:rPr lang="es-ES" dirty="0" smtClean="0"/>
              <a:t>    </a:t>
            </a:r>
            <a:r>
              <a:rPr lang="es-ES" sz="3600" i="1" dirty="0" smtClean="0">
                <a:solidFill>
                  <a:srgbClr val="0070C0"/>
                </a:solidFill>
              </a:rPr>
              <a:t>El periostio contiene células que pueden crear un hueso nuevo.</a:t>
            </a:r>
            <a:r>
              <a:rPr lang="es-ES" sz="3600" dirty="0" smtClean="0"/>
              <a:t> Sobretodo en los jóvenes, ‘</a:t>
            </a:r>
            <a:r>
              <a:rPr lang="es-ES" sz="3600" i="1" dirty="0" smtClean="0">
                <a:solidFill>
                  <a:srgbClr val="0070C0"/>
                </a:solidFill>
              </a:rPr>
              <a:t>el periostio de la costilla tiene la admirable capacidad de regenerar hueso</a:t>
            </a:r>
            <a:r>
              <a:rPr lang="es-ES" sz="3600" dirty="0" smtClean="0"/>
              <a:t>, quizás más que cualquier otro hueso’. </a:t>
            </a:r>
          </a:p>
        </p:txBody>
      </p:sp>
      <p:pic>
        <p:nvPicPr>
          <p:cNvPr id="21506" name="Picture 2" descr="http://t0.gstatic.com/images?q=tbn:ANd9GcStenAGc1lepS0tm4_K5GYPxpRXBD94JyuiLPGK74in0EpLY3nukQ"/>
          <p:cNvPicPr>
            <a:picLocks noChangeAspect="1" noChangeArrowheads="1"/>
          </p:cNvPicPr>
          <p:nvPr/>
        </p:nvPicPr>
        <p:blipFill>
          <a:blip r:embed="rId2" cstate="print"/>
          <a:srcRect/>
          <a:stretch>
            <a:fillRect/>
          </a:stretch>
        </p:blipFill>
        <p:spPr bwMode="auto">
          <a:xfrm>
            <a:off x="5436096" y="548680"/>
            <a:ext cx="3384376" cy="5328592"/>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1440160"/>
          </a:xfrm>
        </p:spPr>
        <p:txBody>
          <a:bodyPr>
            <a:normAutofit lnSpcReduction="10000"/>
          </a:bodyPr>
          <a:lstStyle/>
          <a:p>
            <a:pPr algn="ctr">
              <a:buNone/>
            </a:pPr>
            <a:r>
              <a:rPr lang="es-ES" dirty="0" smtClean="0"/>
              <a:t>    Los cirujanos torácicos (del pecho) extraen costillas de forma rutinaria, y a menudo éstas vuelven a crecer, por completo o en parte. </a:t>
            </a:r>
          </a:p>
        </p:txBody>
      </p:sp>
      <p:sp>
        <p:nvSpPr>
          <p:cNvPr id="4" name="3 Rectángulo"/>
          <p:cNvSpPr/>
          <p:nvPr/>
        </p:nvSpPr>
        <p:spPr>
          <a:xfrm>
            <a:off x="0" y="3212976"/>
            <a:ext cx="4860032" cy="3046988"/>
          </a:xfrm>
          <a:prstGeom prst="rect">
            <a:avLst/>
          </a:prstGeom>
        </p:spPr>
        <p:txBody>
          <a:bodyPr wrap="square">
            <a:spAutoFit/>
          </a:bodyPr>
          <a:lstStyle/>
          <a:p>
            <a:pPr algn="ctr"/>
            <a:r>
              <a:rPr lang="es-ES" sz="3200" b="1" dirty="0" smtClean="0">
                <a:solidFill>
                  <a:srgbClr val="FF0000"/>
                </a:solidFill>
              </a:rPr>
              <a:t>1</a:t>
            </a:r>
            <a:r>
              <a:rPr lang="es-ES" sz="3200" dirty="0" smtClean="0"/>
              <a:t>) </a:t>
            </a:r>
            <a:r>
              <a:rPr lang="es-ES" sz="3200" i="1" dirty="0" smtClean="0">
                <a:solidFill>
                  <a:srgbClr val="0070C0"/>
                </a:solidFill>
              </a:rPr>
              <a:t>Mucho depende del cuidado con que la costilla es extraída;</a:t>
            </a:r>
            <a:r>
              <a:rPr lang="es-ES" sz="3200" dirty="0" smtClean="0"/>
              <a:t> necesita ser ‘pelada’ de su periostio para dejar la membrana lo más intacta posible</a:t>
            </a:r>
            <a:endParaRPr lang="es-CO" sz="3200" dirty="0"/>
          </a:p>
        </p:txBody>
      </p:sp>
      <p:pic>
        <p:nvPicPr>
          <p:cNvPr id="2050" name="Picture 2" descr="http://t1.gstatic.com/images?q=tbn:ANd9GcRsGMhtIep4uzwJjQwZ2Uf9MVCJLsHSCcKgHRHsKgGsMdlI-NF8Ag"/>
          <p:cNvPicPr>
            <a:picLocks noChangeAspect="1" noChangeArrowheads="1"/>
          </p:cNvPicPr>
          <p:nvPr/>
        </p:nvPicPr>
        <p:blipFill>
          <a:blip r:embed="rId2" cstate="print"/>
          <a:srcRect/>
          <a:stretch>
            <a:fillRect/>
          </a:stretch>
        </p:blipFill>
        <p:spPr bwMode="auto">
          <a:xfrm>
            <a:off x="4860032" y="3212976"/>
            <a:ext cx="2807965" cy="3168352"/>
          </a:xfrm>
          <a:prstGeom prst="rect">
            <a:avLst/>
          </a:prstGeom>
          <a:noFill/>
        </p:spPr>
      </p:pic>
      <p:sp>
        <p:nvSpPr>
          <p:cNvPr id="5" name="4 Rectángulo"/>
          <p:cNvSpPr/>
          <p:nvPr/>
        </p:nvSpPr>
        <p:spPr>
          <a:xfrm>
            <a:off x="7596336" y="3284984"/>
            <a:ext cx="1547664" cy="3046988"/>
          </a:xfrm>
          <a:prstGeom prst="rect">
            <a:avLst/>
          </a:prstGeom>
        </p:spPr>
        <p:txBody>
          <a:bodyPr wrap="square">
            <a:spAutoFit/>
          </a:bodyPr>
          <a:lstStyle/>
          <a:p>
            <a:pPr algn="ctr">
              <a:buNone/>
            </a:pPr>
            <a:r>
              <a:rPr lang="es-ES" sz="2400" dirty="0" smtClean="0">
                <a:solidFill>
                  <a:srgbClr val="FF0000"/>
                </a:solidFill>
              </a:rPr>
              <a:t>Esto nos dice que Dios es el mejor cirujano del mundo </a:t>
            </a:r>
            <a:r>
              <a:rPr lang="es-ES" sz="2400" dirty="0" smtClean="0">
                <a:solidFill>
                  <a:srgbClr val="002060"/>
                </a:solidFill>
              </a:rPr>
              <a:t>(Lea Gén.1:31.</a:t>
            </a:r>
          </a:p>
        </p:txBody>
      </p:sp>
      <p:sp>
        <p:nvSpPr>
          <p:cNvPr id="6" name="5 Terminador"/>
          <p:cNvSpPr/>
          <p:nvPr/>
        </p:nvSpPr>
        <p:spPr>
          <a:xfrm>
            <a:off x="251520" y="1772816"/>
            <a:ext cx="8568952" cy="1224136"/>
          </a:xfrm>
          <a:prstGeom prst="flowChartTermina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3200" dirty="0" smtClean="0">
                <a:solidFill>
                  <a:srgbClr val="002060"/>
                </a:solidFill>
                <a:latin typeface="Aharoni" pitchFamily="2" charset="-79"/>
                <a:cs typeface="Aharoni" pitchFamily="2" charset="-79"/>
              </a:rPr>
              <a:t>¿Por qué razón la costilla se regenera rápidamente? </a:t>
            </a:r>
            <a:endParaRPr lang="es-CO" sz="3200" dirty="0">
              <a:solidFill>
                <a:srgbClr val="002060"/>
              </a:solidFill>
              <a:latin typeface="Aharoni" pitchFamily="2" charset="-79"/>
              <a:cs typeface="Aharoni" pitchFamily="2" charset="-79"/>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to="" calcmode="lin" valueType="num">
                                      <p:cBhvr>
                                        <p:cTn id="7" dur="1" fill="hold"/>
                                        <p:tgtEl>
                                          <p:spTgt spid="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 to="" calcmode="lin" valueType="num">
                                      <p:cBhvr>
                                        <p:cTn id="12" dur="1" fill="hold"/>
                                        <p:tgtEl>
                                          <p:spTgt spid="2050"/>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to="" calcmode="lin" valueType="num">
                                      <p:cBhvr>
                                        <p:cTn id="17" dur="1" fill="hold"/>
                                        <p:tgtEl>
                                          <p:spTgt spid="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to="" calcmode="lin" valueType="num">
                                      <p:cBhvr>
                                        <p:cTn id="2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906888" cy="5976664"/>
          </a:xfrm>
        </p:spPr>
        <p:txBody>
          <a:bodyPr>
            <a:normAutofit/>
          </a:bodyPr>
          <a:lstStyle/>
          <a:p>
            <a:pPr algn="ctr">
              <a:buNone/>
            </a:pPr>
            <a:r>
              <a:rPr lang="es-ES" dirty="0" smtClean="0"/>
              <a:t>   </a:t>
            </a:r>
            <a:r>
              <a:rPr lang="es-ES" b="1" dirty="0" smtClean="0">
                <a:solidFill>
                  <a:srgbClr val="FF0000"/>
                </a:solidFill>
              </a:rPr>
              <a:t>2</a:t>
            </a:r>
            <a:r>
              <a:rPr lang="es-ES" dirty="0" smtClean="0"/>
              <a:t>)  </a:t>
            </a:r>
            <a:r>
              <a:rPr lang="es-ES" sz="3600" dirty="0" smtClean="0"/>
              <a:t>Una razón importante por la que la costilla es ideal para la regeneración es que los </a:t>
            </a:r>
            <a:r>
              <a:rPr lang="es-ES" sz="3600" i="1" dirty="0" smtClean="0">
                <a:solidFill>
                  <a:srgbClr val="0070C0"/>
                </a:solidFill>
              </a:rPr>
              <a:t>músculos intercostales ligados a ella le proveen una buena cantidad de sangre. </a:t>
            </a:r>
          </a:p>
        </p:txBody>
      </p:sp>
      <p:pic>
        <p:nvPicPr>
          <p:cNvPr id="22530" name="Picture 2" descr="http://t3.gstatic.com/images?q=tbn:ANd9GcTu6QzhVP5djSGp4dMamLAgHCrFzrxYgR0HR0KO1q_yPr46JDjD"/>
          <p:cNvPicPr>
            <a:picLocks noChangeAspect="1" noChangeArrowheads="1"/>
          </p:cNvPicPr>
          <p:nvPr/>
        </p:nvPicPr>
        <p:blipFill>
          <a:blip r:embed="rId2" cstate="print"/>
          <a:srcRect/>
          <a:stretch>
            <a:fillRect/>
          </a:stretch>
        </p:blipFill>
        <p:spPr bwMode="auto">
          <a:xfrm>
            <a:off x="5580112" y="404664"/>
            <a:ext cx="3240360" cy="5472608"/>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584176"/>
          </a:xfrm>
          <a:solidFill>
            <a:schemeClr val="accent2">
              <a:lumMod val="20000"/>
              <a:lumOff val="80000"/>
            </a:schemeClr>
          </a:solidFill>
        </p:spPr>
        <p:txBody>
          <a:bodyPr>
            <a:normAutofit/>
          </a:bodyPr>
          <a:lstStyle/>
          <a:p>
            <a:pPr algn="ctr">
              <a:buNone/>
            </a:pPr>
            <a:r>
              <a:rPr lang="es-ES" dirty="0" smtClean="0"/>
              <a:t>    Cuando el cirujano me dijo esto, mi pensamiento inmediato fue –‘¡qué bien, Adán no tuvo que andar por ahí con un defecto!’ </a:t>
            </a:r>
          </a:p>
        </p:txBody>
      </p:sp>
      <p:sp>
        <p:nvSpPr>
          <p:cNvPr id="5" name="4 Rectángulo"/>
          <p:cNvSpPr/>
          <p:nvPr/>
        </p:nvSpPr>
        <p:spPr>
          <a:xfrm>
            <a:off x="467544" y="2690336"/>
            <a:ext cx="5472608" cy="3539430"/>
          </a:xfrm>
          <a:prstGeom prst="rect">
            <a:avLst/>
          </a:prstGeom>
          <a:solidFill>
            <a:schemeClr val="accent4">
              <a:lumMod val="20000"/>
              <a:lumOff val="80000"/>
            </a:schemeClr>
          </a:solidFill>
        </p:spPr>
        <p:txBody>
          <a:bodyPr wrap="square">
            <a:spAutoFit/>
          </a:bodyPr>
          <a:lstStyle/>
          <a:p>
            <a:pPr algn="ctr">
              <a:buNone/>
            </a:pPr>
            <a:r>
              <a:rPr lang="es-ES" dirty="0" smtClean="0"/>
              <a:t> </a:t>
            </a:r>
            <a:r>
              <a:rPr lang="es-ES" sz="3200" dirty="0" smtClean="0"/>
              <a:t>En </a:t>
            </a:r>
            <a:r>
              <a:rPr lang="es-ES" sz="3200" dirty="0" smtClean="0">
                <a:solidFill>
                  <a:srgbClr val="FF0000"/>
                </a:solidFill>
              </a:rPr>
              <a:t>Génesis 2:21</a:t>
            </a:r>
            <a:r>
              <a:rPr lang="es-ES" sz="3200" dirty="0" smtClean="0"/>
              <a:t>, refiriéndose a la creación de Eva, leemos: ‘</a:t>
            </a:r>
            <a:r>
              <a:rPr lang="es-ES" sz="3200" i="1" dirty="0" smtClean="0">
                <a:solidFill>
                  <a:srgbClr val="0070C0"/>
                </a:solidFill>
              </a:rPr>
              <a:t>Entonces Jehová Dios hizo caer sueño profundo sobre Adán, y mientras éste dormía, tomó una de sus costillas, y cerró la carne en su lugar.</a:t>
            </a:r>
            <a:r>
              <a:rPr lang="es-ES" sz="3200" dirty="0" smtClean="0"/>
              <a:t>’</a:t>
            </a:r>
          </a:p>
        </p:txBody>
      </p:sp>
      <p:pic>
        <p:nvPicPr>
          <p:cNvPr id="1028" name="Picture 4" descr="http://t2.gstatic.com/images?q=tbn:ANd9GcT_OskI4cphR8JoG5r8GpVG2TCdm-3JtccjBzqH482IWtXxdGau"/>
          <p:cNvPicPr>
            <a:picLocks noChangeAspect="1" noChangeArrowheads="1"/>
          </p:cNvPicPr>
          <p:nvPr/>
        </p:nvPicPr>
        <p:blipFill>
          <a:blip r:embed="rId2" cstate="print"/>
          <a:srcRect/>
          <a:stretch>
            <a:fillRect/>
          </a:stretch>
        </p:blipFill>
        <p:spPr bwMode="auto">
          <a:xfrm>
            <a:off x="5940152" y="2708920"/>
            <a:ext cx="2952328" cy="3494509"/>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 to="" calcmode="lin" valueType="num">
                                      <p:cBhvr>
                                        <p:cTn id="7" dur="1" fill="hold"/>
                                        <p:tgtEl>
                                          <p:spTgt spid="102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584176"/>
          </a:xfrm>
        </p:spPr>
        <p:txBody>
          <a:bodyPr>
            <a:normAutofit fontScale="92500"/>
          </a:bodyPr>
          <a:lstStyle/>
          <a:p>
            <a:pPr>
              <a:buNone/>
            </a:pPr>
            <a:r>
              <a:rPr lang="es-ES" dirty="0" smtClean="0"/>
              <a:t>   Sorprendentemente, muchos cristianos han crecido creyendo que el hombre tiene una costilla menos que la mujer. ¡Ese fue mi caso asta hoy! </a:t>
            </a:r>
          </a:p>
        </p:txBody>
      </p:sp>
      <p:sp>
        <p:nvSpPr>
          <p:cNvPr id="4" name="3 Rectángulo"/>
          <p:cNvSpPr/>
          <p:nvPr/>
        </p:nvSpPr>
        <p:spPr>
          <a:xfrm>
            <a:off x="395536" y="2413338"/>
            <a:ext cx="5760640" cy="2308324"/>
          </a:xfrm>
          <a:prstGeom prst="rect">
            <a:avLst/>
          </a:prstGeom>
          <a:solidFill>
            <a:schemeClr val="accent2">
              <a:lumMod val="20000"/>
              <a:lumOff val="80000"/>
            </a:schemeClr>
          </a:solidFill>
        </p:spPr>
        <p:txBody>
          <a:bodyPr wrap="square">
            <a:spAutoFit/>
          </a:bodyPr>
          <a:lstStyle/>
          <a:p>
            <a:pPr algn="ctr">
              <a:buNone/>
            </a:pPr>
            <a:r>
              <a:rPr lang="es-ES" sz="3600" dirty="0" smtClean="0"/>
              <a:t>Pero sucede que tienen el mismo número, 24 costillas cada uno, por supuesto. </a:t>
            </a:r>
          </a:p>
          <a:p>
            <a:pPr>
              <a:buNone/>
            </a:pPr>
            <a:endParaRPr lang="es-ES" dirty="0" smtClean="0"/>
          </a:p>
          <a:p>
            <a:pPr>
              <a:buNone/>
            </a:pPr>
            <a:r>
              <a:rPr lang="es-ES" dirty="0" smtClean="0"/>
              <a:t>    </a:t>
            </a:r>
          </a:p>
        </p:txBody>
      </p:sp>
      <p:pic>
        <p:nvPicPr>
          <p:cNvPr id="4098" name="Picture 2" descr="http://t3.gstatic.com/images?q=tbn:ANd9GcT8Fn2zusDfX4mHI8-inEJVWuSuOURpBMr_-oKCm7nCY9VWeglRuA"/>
          <p:cNvPicPr>
            <a:picLocks noChangeAspect="1" noChangeArrowheads="1"/>
          </p:cNvPicPr>
          <p:nvPr/>
        </p:nvPicPr>
        <p:blipFill>
          <a:blip r:embed="rId2" cstate="print"/>
          <a:srcRect/>
          <a:stretch>
            <a:fillRect/>
          </a:stretch>
        </p:blipFill>
        <p:spPr bwMode="auto">
          <a:xfrm>
            <a:off x="6156176" y="2204864"/>
            <a:ext cx="2520280" cy="2749675"/>
          </a:xfrm>
          <a:prstGeom prst="rect">
            <a:avLst/>
          </a:prstGeom>
          <a:noFill/>
        </p:spPr>
      </p:pic>
      <p:sp>
        <p:nvSpPr>
          <p:cNvPr id="6" name="5 Rectángulo"/>
          <p:cNvSpPr/>
          <p:nvPr/>
        </p:nvSpPr>
        <p:spPr>
          <a:xfrm>
            <a:off x="323528" y="5013175"/>
            <a:ext cx="8496944" cy="1569660"/>
          </a:xfrm>
          <a:prstGeom prst="rect">
            <a:avLst/>
          </a:prstGeom>
          <a:solidFill>
            <a:schemeClr val="accent3">
              <a:lumMod val="20000"/>
              <a:lumOff val="80000"/>
            </a:schemeClr>
          </a:solidFill>
        </p:spPr>
        <p:txBody>
          <a:bodyPr wrap="square">
            <a:spAutoFit/>
          </a:bodyPr>
          <a:lstStyle/>
          <a:p>
            <a:pPr algn="ctr">
              <a:buNone/>
            </a:pPr>
            <a:r>
              <a:rPr lang="es-ES" sz="3200" dirty="0" smtClean="0"/>
              <a:t>Algunos anti-creacionistas han usado el hecho de que a los hombres no les falta ninguna costilla para burlarse de un Génesis literal.</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to="" calcmode="lin" valueType="num">
                                      <p:cBhvr>
                                        <p:cTn id="7" dur="1" fill="hold"/>
                                        <p:tgtEl>
                                          <p:spTgt spid="409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to="" calcmode="lin" valueType="num">
                                      <p:cBhvr>
                                        <p:cTn id="17"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512168"/>
          </a:xfrm>
        </p:spPr>
        <p:txBody>
          <a:bodyPr>
            <a:normAutofit lnSpcReduction="10000"/>
          </a:bodyPr>
          <a:lstStyle/>
          <a:p>
            <a:pPr algn="ctr">
              <a:buNone/>
            </a:pPr>
            <a:r>
              <a:rPr lang="es-ES" dirty="0" smtClean="0"/>
              <a:t>      Durante años antes de mi accidente, cuando alguien me preguntaba sobre esto yo le respondía algo así:</a:t>
            </a:r>
          </a:p>
        </p:txBody>
      </p:sp>
      <p:pic>
        <p:nvPicPr>
          <p:cNvPr id="3074" name="Picture 2" descr="http://t2.gstatic.com/images?q=tbn:ANd9GcTw9O5xl3c1NV4eRh_CNQQv19KpjyBI5SPkMzoTrbENqqcDKZZi"/>
          <p:cNvPicPr>
            <a:picLocks noChangeAspect="1" noChangeArrowheads="1"/>
          </p:cNvPicPr>
          <p:nvPr/>
        </p:nvPicPr>
        <p:blipFill>
          <a:blip r:embed="rId2" cstate="print"/>
          <a:srcRect/>
          <a:stretch>
            <a:fillRect/>
          </a:stretch>
        </p:blipFill>
        <p:spPr bwMode="auto">
          <a:xfrm>
            <a:off x="5724128" y="2348880"/>
            <a:ext cx="2952328" cy="2376264"/>
          </a:xfrm>
          <a:prstGeom prst="rect">
            <a:avLst/>
          </a:prstGeom>
          <a:noFill/>
        </p:spPr>
      </p:pic>
      <p:sp>
        <p:nvSpPr>
          <p:cNvPr id="5" name="4 Rectángulo"/>
          <p:cNvSpPr/>
          <p:nvPr/>
        </p:nvSpPr>
        <p:spPr>
          <a:xfrm>
            <a:off x="755576" y="2348880"/>
            <a:ext cx="4968552" cy="3108543"/>
          </a:xfrm>
          <a:prstGeom prst="rect">
            <a:avLst/>
          </a:prstGeom>
        </p:spPr>
        <p:txBody>
          <a:bodyPr wrap="square">
            <a:spAutoFit/>
          </a:bodyPr>
          <a:lstStyle/>
          <a:p>
            <a:pPr>
              <a:buNone/>
            </a:pPr>
            <a:r>
              <a:rPr lang="es-ES" sz="3200" dirty="0" smtClean="0"/>
              <a:t>‘Si su padre perdió su dedo en una sierra circular, </a:t>
            </a:r>
            <a:r>
              <a:rPr lang="es-ES" sz="3200" i="1" dirty="0" smtClean="0">
                <a:solidFill>
                  <a:srgbClr val="0070C0"/>
                </a:solidFill>
              </a:rPr>
              <a:t>¿esperaría usted que todos sus hijos tuvieran un dedo menos?</a:t>
            </a:r>
          </a:p>
          <a:p>
            <a:pPr>
              <a:buNone/>
            </a:pPr>
            <a:endParaRPr lang="es-ES" i="1" dirty="0" smtClean="0">
              <a:solidFill>
                <a:srgbClr val="0070C0"/>
              </a:solidFill>
            </a:endParaRPr>
          </a:p>
          <a:p>
            <a:pPr>
              <a:buNone/>
            </a:pPr>
            <a:r>
              <a:rPr lang="es-ES" dirty="0" smtClean="0"/>
              <a:t> </a:t>
            </a:r>
            <a:endParaRPr lang="es-CO" dirty="0"/>
          </a:p>
        </p:txBody>
      </p:sp>
      <p:sp>
        <p:nvSpPr>
          <p:cNvPr id="6" name="5 Rectángulo"/>
          <p:cNvSpPr/>
          <p:nvPr/>
        </p:nvSpPr>
        <p:spPr>
          <a:xfrm>
            <a:off x="539552" y="5157191"/>
            <a:ext cx="8136904" cy="1077218"/>
          </a:xfrm>
          <a:prstGeom prst="rect">
            <a:avLst/>
          </a:prstGeom>
        </p:spPr>
        <p:txBody>
          <a:bodyPr wrap="square">
            <a:spAutoFit/>
          </a:bodyPr>
          <a:lstStyle/>
          <a:p>
            <a:pPr>
              <a:buNone/>
            </a:pPr>
            <a:r>
              <a:rPr lang="es-ES" sz="3200" dirty="0" smtClean="0"/>
              <a:t>¿O todos sus </a:t>
            </a:r>
            <a:r>
              <a:rPr lang="es-ES" sz="3200" dirty="0" smtClean="0">
                <a:solidFill>
                  <a:srgbClr val="0070C0"/>
                </a:solidFill>
              </a:rPr>
              <a:t>hijos</a:t>
            </a:r>
            <a:r>
              <a:rPr lang="es-ES" sz="3200" dirty="0" smtClean="0"/>
              <a:t>, pero no sus hijas? Claro que no. </a:t>
            </a:r>
            <a:endParaRPr lang="es-CO"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to="" calcmode="lin" valueType="num">
                                      <p:cBhvr>
                                        <p:cTn id="7" dur="1" fill="hold"/>
                                        <p:tgtEl>
                                          <p:spTgt spid="307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
                                        <p:tgtEl>
                                          <p:spTgt spid="5"/>
                                        </p:tgtEl>
                                      </p:cBhvr>
                                    </p:animEffect>
                                    <p:anim calcmode="lin" valueType="num">
                                      <p:cBhvr>
                                        <p:cTn id="13" dur="400" fill="hold"/>
                                        <p:tgtEl>
                                          <p:spTgt spid="5"/>
                                        </p:tgtEl>
                                        <p:attrNameLst>
                                          <p:attrName>ppt_x</p:attrName>
                                        </p:attrNameLst>
                                      </p:cBhvr>
                                      <p:tavLst>
                                        <p:tav tm="0">
                                          <p:val>
                                            <p:strVal val="#ppt_x"/>
                                          </p:val>
                                        </p:tav>
                                        <p:tav tm="100000">
                                          <p:val>
                                            <p:strVal val="#ppt_x"/>
                                          </p:val>
                                        </p:tav>
                                      </p:tavLst>
                                    </p:anim>
                                    <p:anim calcmode="lin" valueType="num">
                                      <p:cBhvr>
                                        <p:cTn id="14" dur="400" fill="hold"/>
                                        <p:tgtEl>
                                          <p:spTgt spid="5"/>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to="" calcmode="lin" valueType="num">
                                      <p:cBhvr>
                                        <p:cTn id="21"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402832" cy="5649491"/>
          </a:xfrm>
        </p:spPr>
        <p:txBody>
          <a:bodyPr>
            <a:normAutofit fontScale="92500"/>
          </a:bodyPr>
          <a:lstStyle/>
          <a:p>
            <a:pPr algn="ctr">
              <a:buNone/>
            </a:pPr>
            <a:r>
              <a:rPr lang="es-ES" dirty="0" smtClean="0"/>
              <a:t>    Las instrucciones del ADN que son pasadas de un padre a un hijo van en forma de código, como un escrito–remover una costilla (o un dedo) no cambiaría las instrucciones en el código, así que toda su descendencia tendrá todas sus costillas (o dedos).’</a:t>
            </a:r>
          </a:p>
          <a:p>
            <a:endParaRPr lang="es-CO" dirty="0"/>
          </a:p>
        </p:txBody>
      </p:sp>
      <p:sp>
        <p:nvSpPr>
          <p:cNvPr id="26632" name="AutoShape 8" descr="data:image/jpeg;base64,/9j/4AAQSkZJRgABAQAAAQABAAD/2wBDAAkGBwgHBgkIBwgKCgkLDRYPDQwMDRsUFRAWIB0iIiAdHx8kKDQsJCYxJx8fLT0tMTU3Ojo6Iys/RD84QzQ5Ojf/2wBDAQoKCg0MDRoPDxo3JR8lNzc3Nzc3Nzc3Nzc3Nzc3Nzc3Nzc3Nzc3Nzc3Nzc3Nzc3Nzc3Nzc3Nzc3Nzc3Nzc3Nzf/wAARCACQALQDASIAAhEBAxEB/8QAGwAAAgMBAQEAAAAAAAAAAAAAAgMAAQQFBgf/xABBEAABAwIDBAYHBQcDBQAAAAABAAIDBBEFEiETMUFRBiJhcYGRFDJCUqGxwQdi0eHwFSRDY3KCkiMzNFOywtLx/8QAGQEBAQEBAQEAAAAAAAAAAAAAAAECAwQF/8QAJhEAAgICAgEEAQUAAAAAAAAAAAECESExAxJBIjJRcUITYYGR4f/aAAwDAQACEQMRAD8A+VTYc+mn9HmyPmGhZC4OseVxouvhuFRAF2IxOkafVhZIWj+4jU+C6FLRQ0rMsLLHi4m5PihnlcXiCn1kO8jc0cyvoJX+yPnT5m9DH18sUZo8PhpqfO0h2yiAyt5km5+KKjpWsYW5ssYGeaV24DiSpS0uzaGRgve52p4uJTqhzXH0eIgxMdeR4NxK8cvut+dyuizl6OEneBTpHVMokLC1gGSGPixn/sd5X0Po9jQ/ZUW2O09Fk9CqA4XDhlBHeNSPArwAd6OwSj/eccsII48XHsHzsungsmzwbF6Zrj1YWTt/seA4+T1d+7bNcT9WNA9KcJbhOKuihJNNK0SwOPunhfmCCPLmuNZenxGobi3RaCp0dLRzhjncQx4/EDzXmyNSuUlToslTAspZFZSyhBdlLI7KEIBZCqyYQqIQAWVI7KrKAEqrIyFVkAJCohFZSyABUUdlCEACiKyiAdUTOe8wU4vIRqeDRzKfT0zYGWaSSdXPO8lMpqVsEeVpLidXOO9xWghsMRnkYHa5Yoz/ABX8u4bz2d66L1YRlugJbwRiJhIqZm6kfwozx/qduHZcpcUI6rBZrGt3nc0Ab0YY7M+SV2eWQ5pHkesfw4dwCGcX/dwPXAdMQdzfZb4nU9gC0qf0iPGFsUCZ37bLlYRljaeDfxO9asGe6TEKinZ6j6KeN3aSwkDzbfwWapkbFCXbuVgtnRyPY19PnFnvc7Pfm5pH1AS3t7ZYV2S8Iy9D6v0vDMWo3G4dS7UDtY5rh8igLVyPs9nLcedSuOktLPGRz6hP0XayqcnuO/MqYuyqyblVZVzOIqyhCYQqsgF2VEJhCotQC7KiEyyohCi7KrIyFVkAFlLI7KiFABZUjVWQAqIrKIDr0xjnaXl4ZE1pdK8+w0bz+t6AZppdu5jowBlhjJvs2X4/eO8+XBa6+khrw6WlLaWpcQ58JNoZSNxHI9h07Que6pmgm2FZA5kndw593au9dlUS9fKHSOZCwve3Nb1W++7g3xPwuhjjc1pMhzSOOZ7ubv18gkemUbqt22qoWCLRmZ1rk7z9B+abPW0gpZZIa2nlLRqI33IHNHF4iYUXV0II9JqwP4cWp7Tw/FbKeQRYlh9z61XE3vu8D6rBBjGA0sIEuK55N7hDTPdr3kBZqzpJQUdZRVsUE9TE07RkT3iMlzToTa9hxtv3LL3Z0jwztYOV0W/dundPGdCKmSLzDm/VeupaWeqaPR4JJbDUtbcDvPBeTqWGi+0h7ToI8Y+G1/BasRwrpJMJX43iuxhjJDmy1BIAGmjGXA7tFJZPTy8ak026PSTUsdM7LX11BRn3ZagF/wDizM74IGS4B7WOF3ZHSP8A/K3yXmMBwGmrKZ0lY+pZAdYtjla6TtJINhy0W+qoMNicyjw+iIqHb5ppnSOaBx4NH+KRUWcXHjWDusGBzEthxV92mx2kGWx81UmHjTYVMMoO45rXSYGwUsDI20lK4tAGd0LS555kneSlQkSSbXZRBg9RrG5RfcXC1u4ePNbSg1bObcdIKoppqZ4bPG5jnC7b8RzB3FJIXboK4MhcypiZNROeGvhkdvcR7HEOA1uPFKxbChSMjqqSR09DMbRyOsHNdxa4cHD4rnKNEr4OQQqLU2yEtWSCiFVk0hUQgFWUsjyqrIACEJCZZUQhRdlEdlEB37dipwLmBjrOaNbEaBPyqsquUZTMgporWfG1zeTtygoMMIc19ACHbw2QtBWrKqyrfeXya7PRkGGYI3UYOxzv5lRIR5AhOjFPTgmjw7D6d1tHR0zS7zdc/FMyqFqy22O8vk8X9oDTT9OqmpNgJJIpwR2tab+d128bgmxfpHWQva5lBTzucRxkcetbusVm+0yj2hw+uAuJKNjSR7zCWn5BelxKaM5KwkCOaninv2OY0qyTwenkl6Ezk19RHRU+YDreqxoG8peG0ToI3Sz/APIl6zyeA5JdDG7Eas187SIWG0DDzHH9ce5b6l1gI2C7naAc+z6ns71UrweRukZ5GmaTZj1LdYjgPxPyvzWiKLaPDA5rGhpc5x3MaN5PYB9Aihg2TAwXc4nUgaucexHICGmnbYtDrykW6zxuaD7rfi7uCuHnwjGVjyJlIkkBY1zI2Atja7eBxJ+8TqfAcF08Lr4YHNgretQ1x2E7fdk3tcORt8lyp3iLT2uzW3hzVejPmwnEIXX22x28YHB7DmA8r3K0sq5eTpxSqXVaG19FJQ1ktNKQXRm1xucN4I7xYrMWroCrbjGA0Vfe80X+hKRvtqWn5jyWQtXFqnRZKnQjKqLU4tQlqhBNlWVNIQ2QCiFRCaQhIQC1EeVRAekyqFqflVZVSCMqrKn5VMqEEZVWVPyqsqAz43Q/tPow9rReSkmLgPuuH4j4rkOhqcTwLAI+s2FsMkFQ8D/pSENF+Za4W/JeqwuWOCqy1H/HmaY5dL2B4+BsUsYa/DI6/DZBZsMnpUJvoWkWdb4FdE7jS2d074zkvyU0IDA1rWCzW7gAB8gEqlhcbzyA5neqCNQ38Tb9WRNY6sqiXAiKN1iDuceA8N57dOC1SZbG4D7EAsvbOTubf4nkO8K1+K/k813kS4Fobk0keMzHDTIz3u86geJ5JUpbBFoGiws0cgE+Q7Jj5ZnZpHuzONvWPYOA5DgAs8ETqhwnlHV3sbz5H9d6Unl6RPrYqnhJImlFnHUA+z+a10NTFDitLE/USytieOTX9U380ieZ0j9lTavOhdbQd3MrTT4bJQtbUVAbCGuzGWokbG1p73Efij+ZG4p3UTz/AEGe+F+KYLMbvYyQBv34zfTyK6xauJFIMN+1aoaDeOTELu10LZHXPwcunUY5gdNUyUpqKt8sTzG4CEN1Bsd57Flrtk9XNxtytDsqFzViPSPBnEhk8jT/ADGom4tSSC8UjZG3tdpU6M4/pyW0aS1CWo6aSOqB9HcHuA1aDqPBFbks0ZaoQWocqcWobKATZRMsogPU5VMqdl7FC1SzVCMqotT8qharZKEZVWVPyqsqWKEZRxF12aCqirIoqase1k8XVgmducD7Dj8iuYWqi1LLH0g12HDDI3tDREyMElrgeqN5PbxPM95Cysgia3bT1VLHpZofMC5o7QPaO827BwC6cdbUMjERLZIxubILgdyp76KZtqnDY3niWuy/RdYyjVMnWLdnlJcRw41TziNTJHHGbMiiic8v7+Xj/wDVYv0go2UbHU8c4dJ6jHvbtJB3D1R4k8F6d9PhW+PB6cn+bI948rhW2Uwi1LFDSjlTxBh8xr8Vpzj4QUYJHh6I9LKloaIKjD6Vw1dCG07jyu91nW8U6fofHUZpauufLKRbUuef8nL1jgXHM4knmTqgLd6w52afK/xweA6Uu2H2iOlv6s1M+/8AZGV6TpfS0jK6SGCipWT1VWRtGRAP1dcm+/ivMfaI0xdKtq0WLqanfft2bR9F67FbVnTWZo1ZSNuexzgD8ilUkd+VvqmMdFFGz/bha1o3iJo08ly6WihrXSzTwsMTnWYzKAB2/rtW3FnuLY6WK+1mPkP18itLY2U9OGk2jjbq4/NLaj9nk7O9nEqMDgztdSzyUz+Ba42bbedNRbsWuHETDLsMbDmxOcRDiIaL67hK0b+8a876lbRGSSXDU+sD7NtQ3w3ntsOCGoZG+JzZ25mv6uW18xO4Ac1p49LLHkb92gqqlkppdnMACQHNLTdrmnc4HiDzSC1VgtUKORuA4vKPRHutSVF83o7ydxPFpOhG6+5aqmnkpp5IJ25ZIzZw5Fc3GmakqytGMtUTsqihk9XlUyp2VTKuZ1EZVWVaMqrIgoRlVZU8sVZUFCC1UWp5YqLFSNGfKhLVoLFRahKM5ahLVoLUBarZKEFqAtWgtQlqtmWj5/8AaTTk43Tvt61DFY27x9F6qKARYli1XJa0s/rfda0fmsvT+h2r8NnDbh1IG37nOC29JiWytoIBaWctJtwBAJv3k+QK7VaR25ZehGLDWGqqpa946p6sQ5D9fMrW+8kgyi4aerpoXDj3D/utyKdsm08TKeJ2QNbq7i1vE9pJOg4k96mVsMWZ4toAGt1sODRxJ+JPei32/o8j+BLw2Jmt+QAFyT2cyUpjXmTO8WcLtI93gQO3mfAJkbHyv2ri5trgWPqjkOZ5nwClTPDStAkcATo1rRqe4J7dbHu+jDitEyqpHMI1aOrbgtWG1pxfBg6cg1+H/wCjOeL2ey7w+vYsjhVVw1vBB7vF3efwWSllGDdJ4Q8/utdHs5QdL8D8CPJOuKZ6ON9k4nUyqJ08ZhmfG46scWnwUXOmYo9blUyp2UKZVxOwnKqyp2VTKgEFqrKnlqrIgElqEtTy1UWqgQWoS1PLVWVAZy1CWrQWoS1CGYtQlq0lqAtQjRWMYb+0MBo5QLuhc9jtPvE/VczEKR0OPVVbUAluygEI4m8TBYeOg7SV6bBKqKJ0lJV2EE25x9h266d0hwUySU1Q50gp4oXNkdEAS23EcyQbC27U77LrGd1Fmpxco2jx1mxZpp8vVOpGoc7cAOYFyBzJJ4hVDTz1YdUytyQMucznZWxjjdx0B5m/YOJJ1FLVVcjZKCjkLGi0MT+tYbrmw3njwG4cSU1eDYlUkHE64NcNwd19n/TGNG+Nl3pLLf8Ah5ejfjBzsWxmKlGWORjGAWEu8u/pbx7zovPs6TNgEslNh0NRMTcy1TnOP+IIB817JuC4cxln04qJbazTesfAfmp+zKNtstNELbuqFnvFaOiSjtWePHSHpDW3tU0VLHyGzZ8GglZ8Slq6jChVVUgllpK1o2gGmVzbaGw0uF6Gtp6jDah9TGw1VI43fGQM0Xa3sXMxMx1eHY5JSzZ4H00EzANzS2QA6cN6nZM9EJ9pLFGzEKLFMU9GrsOniYyWnZtA8XJeLtJ8gFF1ug1dCMBY2fUteQ3sFgfqVFvId2e6yqZU7L2Ksq8RBWVVlTrKZUAnIqyp1lVkAjL2KsqeWqsqAQWoS1PyoS1AILUJatGVCWqkM5agc1aC1CWoDOWrRTYjW0rQyGoeGD2Dq3yO5AWoC1BkOpxCsqAWy1D8p9lnVHkFhLVoc1AWoZZnLUBatBagLVbM0ZnsuFwMTwqGlocaqKdmQS0EmdoGlw5pBXpS1Y8YjvgGLab6bL5uaFuLzRrjxJHjuj8jo8OAHvH5BRacEpf3Ld7R+ii9R2ez/9k="/>
          <p:cNvSpPr>
            <a:spLocks noChangeAspect="1" noChangeArrowheads="1"/>
          </p:cNvSpPr>
          <p:nvPr/>
        </p:nvSpPr>
        <p:spPr bwMode="auto">
          <a:xfrm>
            <a:off x="63500" y="-509588"/>
            <a:ext cx="1333500" cy="1066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26634" name="AutoShape 10" descr="data:image/jpeg;base64,/9j/4AAQSkZJRgABAQAAAQABAAD/2wBDAAkGBwgHBgkIBwgKCgkLDRYPDQwMDRsUFRAWIB0iIiAdHx8kKDQsJCYxJx8fLT0tMTU3Ojo6Iys/RD84QzQ5Ojf/2wBDAQoKCg0MDRoPDxo3JR8lNzc3Nzc3Nzc3Nzc3Nzc3Nzc3Nzc3Nzc3Nzc3Nzc3Nzc3Nzc3Nzc3Nzc3Nzc3Nzc3Nzf/wAARCACQALQDASIAAhEBAxEB/8QAGwAAAgMBAQEAAAAAAAAAAAAAAgMAAQQFBgf/xABBEAABAwIDBAYHBQcDBQAAAAABAAIDBBEFEiETMUFRBiJhcYGRFDJCUqGxwQdi0eHwFSRDY3KCkiMzNFOywtLx/8QAGQEBAQEBAQEAAAAAAAAAAAAAAAECAwQF/8QAJhEAAgICAgEEAQUAAAAAAAAAAAECESExAxJBIjJRcUITYYGR4f/aAAwDAQACEQMRAD8A+VTYc+mn9HmyPmGhZC4OseVxouvhuFRAF2IxOkafVhZIWj+4jU+C6FLRQ0rMsLLHi4m5PihnlcXiCn1kO8jc0cyvoJX+yPnT5m9DH18sUZo8PhpqfO0h2yiAyt5km5+KKjpWsYW5ssYGeaV24DiSpS0uzaGRgve52p4uJTqhzXH0eIgxMdeR4NxK8cvut+dyuizl6OEneBTpHVMokLC1gGSGPixn/sd5X0Po9jQ/ZUW2O09Fk9CqA4XDhlBHeNSPArwAd6OwSj/eccsII48XHsHzsungsmzwbF6Zrj1YWTt/seA4+T1d+7bNcT9WNA9KcJbhOKuihJNNK0SwOPunhfmCCPLmuNZenxGobi3RaCp0dLRzhjncQx4/EDzXmyNSuUlToslTAspZFZSyhBdlLI7KEIBZCqyYQqIQAWVI7KrKAEqrIyFVkAJCohFZSyABUUdlCEACiKyiAdUTOe8wU4vIRqeDRzKfT0zYGWaSSdXPO8lMpqVsEeVpLidXOO9xWghsMRnkYHa5Yoz/ABX8u4bz2d66L1YRlugJbwRiJhIqZm6kfwozx/qduHZcpcUI6rBZrGt3nc0Ab0YY7M+SV2eWQ5pHkesfw4dwCGcX/dwPXAdMQdzfZb4nU9gC0qf0iPGFsUCZ37bLlYRljaeDfxO9asGe6TEKinZ6j6KeN3aSwkDzbfwWapkbFCXbuVgtnRyPY19PnFnvc7Pfm5pH1AS3t7ZYV2S8Iy9D6v0vDMWo3G4dS7UDtY5rh8igLVyPs9nLcedSuOktLPGRz6hP0XayqcnuO/MqYuyqyblVZVzOIqyhCYQqsgF2VEJhCotQC7KiEyyohCi7KrIyFVkAFlLI7KiFABZUjVWQAqIrKIDr0xjnaXl4ZE1pdK8+w0bz+t6AZppdu5jowBlhjJvs2X4/eO8+XBa6+khrw6WlLaWpcQ58JNoZSNxHI9h07Que6pmgm2FZA5kndw593au9dlUS9fKHSOZCwve3Nb1W++7g3xPwuhjjc1pMhzSOOZ7ubv18gkemUbqt22qoWCLRmZ1rk7z9B+abPW0gpZZIa2nlLRqI33IHNHF4iYUXV0II9JqwP4cWp7Tw/FbKeQRYlh9z61XE3vu8D6rBBjGA0sIEuK55N7hDTPdr3kBZqzpJQUdZRVsUE9TE07RkT3iMlzToTa9hxtv3LL3Z0jwztYOV0W/dundPGdCKmSLzDm/VeupaWeqaPR4JJbDUtbcDvPBeTqWGi+0h7ToI8Y+G1/BasRwrpJMJX43iuxhjJDmy1BIAGmjGXA7tFJZPTy8ak026PSTUsdM7LX11BRn3ZagF/wDizM74IGS4B7WOF3ZHSP8A/K3yXmMBwGmrKZ0lY+pZAdYtjla6TtJINhy0W+qoMNicyjw+iIqHb5ppnSOaBx4NH+KRUWcXHjWDusGBzEthxV92mx2kGWx81UmHjTYVMMoO45rXSYGwUsDI20lK4tAGd0LS555kneSlQkSSbXZRBg9RrG5RfcXC1u4ePNbSg1bObcdIKoppqZ4bPG5jnC7b8RzB3FJIXboK4MhcypiZNROeGvhkdvcR7HEOA1uPFKxbChSMjqqSR09DMbRyOsHNdxa4cHD4rnKNEr4OQQqLU2yEtWSCiFVk0hUQgFWUsjyqrIACEJCZZUQhRdlEdlEB37dipwLmBjrOaNbEaBPyqsquUZTMgporWfG1zeTtygoMMIc19ACHbw2QtBWrKqyrfeXya7PRkGGYI3UYOxzv5lRIR5AhOjFPTgmjw7D6d1tHR0zS7zdc/FMyqFqy22O8vk8X9oDTT9OqmpNgJJIpwR2tab+d128bgmxfpHWQva5lBTzucRxkcetbusVm+0yj2hw+uAuJKNjSR7zCWn5BelxKaM5KwkCOaninv2OY0qyTwenkl6Ezk19RHRU+YDreqxoG8peG0ToI3Sz/APIl6zyeA5JdDG7Eas187SIWG0DDzHH9ce5b6l1gI2C7naAc+z6ns71UrweRukZ5GmaTZj1LdYjgPxPyvzWiKLaPDA5rGhpc5x3MaN5PYB9Aihg2TAwXc4nUgaucexHICGmnbYtDrykW6zxuaD7rfi7uCuHnwjGVjyJlIkkBY1zI2Atja7eBxJ+8TqfAcF08Lr4YHNgretQ1x2E7fdk3tcORt8lyp3iLT2uzW3hzVejPmwnEIXX22x28YHB7DmA8r3K0sq5eTpxSqXVaG19FJQ1ktNKQXRm1xucN4I7xYrMWroCrbjGA0Vfe80X+hKRvtqWn5jyWQtXFqnRZKnQjKqLU4tQlqhBNlWVNIQ2QCiFRCaQhIQC1EeVRAekyqFqflVZVSCMqrKn5VMqEEZVWVPyqsqAz43Q/tPow9rReSkmLgPuuH4j4rkOhqcTwLAI+s2FsMkFQ8D/pSENF+Za4W/JeqwuWOCqy1H/HmaY5dL2B4+BsUsYa/DI6/DZBZsMnpUJvoWkWdb4FdE7jS2d074zkvyU0IDA1rWCzW7gAB8gEqlhcbzyA5neqCNQ38Tb9WRNY6sqiXAiKN1iDuceA8N57dOC1SZbG4D7EAsvbOTubf4nkO8K1+K/k813kS4Fobk0keMzHDTIz3u86geJ5JUpbBFoGiws0cgE+Q7Jj5ZnZpHuzONvWPYOA5DgAs8ETqhwnlHV3sbz5H9d6Unl6RPrYqnhJImlFnHUA+z+a10NTFDitLE/USytieOTX9U380ieZ0j9lTavOhdbQd3MrTT4bJQtbUVAbCGuzGWokbG1p73Efij+ZG4p3UTz/AEGe+F+KYLMbvYyQBv34zfTyK6xauJFIMN+1aoaDeOTELu10LZHXPwcunUY5gdNUyUpqKt8sTzG4CEN1Bsd57Flrtk9XNxtytDsqFzViPSPBnEhk8jT/ADGom4tSSC8UjZG3tdpU6M4/pyW0aS1CWo6aSOqB9HcHuA1aDqPBFbks0ZaoQWocqcWobKATZRMsogPU5VMqdl7FC1SzVCMqotT8qharZKEZVWVPyqsqWKEZRxF12aCqirIoqase1k8XVgmducD7Dj8iuYWqi1LLH0g12HDDI3tDREyMElrgeqN5PbxPM95Cysgia3bT1VLHpZofMC5o7QPaO827BwC6cdbUMjERLZIxubILgdyp76KZtqnDY3niWuy/RdYyjVMnWLdnlJcRw41TziNTJHHGbMiiic8v7+Xj/wDVYv0go2UbHU8c4dJ6jHvbtJB3D1R4k8F6d9PhW+PB6cn+bI948rhW2Uwi1LFDSjlTxBh8xr8Vpzj4QUYJHh6I9LKloaIKjD6Vw1dCG07jyu91nW8U6fofHUZpauufLKRbUuef8nL1jgXHM4knmTqgLd6w52afK/xweA6Uu2H2iOlv6s1M+/8AZGV6TpfS0jK6SGCipWT1VWRtGRAP1dcm+/ivMfaI0xdKtq0WLqanfft2bR9F67FbVnTWZo1ZSNuexzgD8ilUkd+VvqmMdFFGz/bha1o3iJo08ly6WihrXSzTwsMTnWYzKAB2/rtW3FnuLY6WK+1mPkP18itLY2U9OGk2jjbq4/NLaj9nk7O9nEqMDgztdSzyUz+Ba42bbedNRbsWuHETDLsMbDmxOcRDiIaL67hK0b+8a876lbRGSSXDU+sD7NtQ3w3ntsOCGoZG+JzZ25mv6uW18xO4Ac1p49LLHkb92gqqlkppdnMACQHNLTdrmnc4HiDzSC1VgtUKORuA4vKPRHutSVF83o7ydxPFpOhG6+5aqmnkpp5IJ25ZIzZw5Fc3GmakqytGMtUTsqihk9XlUyp2VTKuZ1EZVWVaMqrIgoRlVZU8sVZUFCC1UWp5YqLFSNGfKhLVoLFRahKM5ahLVoLUBarZKEFqAtWgtQlqtmWj5/8AaTTk43Tvt61DFY27x9F6qKARYli1XJa0s/rfda0fmsvT+h2r8NnDbh1IG37nOC29JiWytoIBaWctJtwBAJv3k+QK7VaR25ZehGLDWGqqpa946p6sQ5D9fMrW+8kgyi4aerpoXDj3D/utyKdsm08TKeJ2QNbq7i1vE9pJOg4k96mVsMWZ4toAGt1sODRxJ+JPei32/o8j+BLw2Jmt+QAFyT2cyUpjXmTO8WcLtI93gQO3mfAJkbHyv2ri5trgWPqjkOZ5nwClTPDStAkcATo1rRqe4J7dbHu+jDitEyqpHMI1aOrbgtWG1pxfBg6cg1+H/wCjOeL2ey7w+vYsjhVVw1vBB7vF3efwWSllGDdJ4Q8/utdHs5QdL8D8CPJOuKZ6ON9k4nUyqJ08ZhmfG46scWnwUXOmYo9blUyp2UKZVxOwnKqyp2VTKgEFqrKnlqrIgElqEtTy1UWqgQWoS1PLVWVAZy1CWrQWoS1CGYtQlq0lqAtQjRWMYb+0MBo5QLuhc9jtPvE/VczEKR0OPVVbUAluygEI4m8TBYeOg7SV6bBKqKJ0lJV2EE25x9h266d0hwUySU1Q50gp4oXNkdEAS23EcyQbC27U77LrGd1Fmpxco2jx1mxZpp8vVOpGoc7cAOYFyBzJJ4hVDTz1YdUytyQMucznZWxjjdx0B5m/YOJJ1FLVVcjZKCjkLGi0MT+tYbrmw3njwG4cSU1eDYlUkHE64NcNwd19n/TGNG+Nl3pLLf8Ah5ejfjBzsWxmKlGWORjGAWEu8u/pbx7zovPs6TNgEslNh0NRMTcy1TnOP+IIB817JuC4cxln04qJbazTesfAfmp+zKNtstNELbuqFnvFaOiSjtWePHSHpDW3tU0VLHyGzZ8GglZ8Slq6jChVVUgllpK1o2gGmVzbaGw0uF6Gtp6jDah9TGw1VI43fGQM0Xa3sXMxMx1eHY5JSzZ4H00EzANzS2QA6cN6nZM9EJ9pLFGzEKLFMU9GrsOniYyWnZtA8XJeLtJ8gFF1ug1dCMBY2fUteQ3sFgfqVFvId2e6yqZU7L2Ksq8RBWVVlTrKZUAnIqyp1lVkAjL2KsqeWqsqAQWoS1PyoS1AILUJatGVCWqkM5agc1aC1CWoDOWrRTYjW0rQyGoeGD2Dq3yO5AWoC1BkOpxCsqAWy1D8p9lnVHkFhLVoc1AWoZZnLUBatBagLVbM0ZnsuFwMTwqGlocaqKdmQS0EmdoGlw5pBXpS1Y8YjvgGLab6bL5uaFuLzRrjxJHjuj8jo8OAHvH5BRacEpf3Ld7R+ii9R2ez/9k="/>
          <p:cNvSpPr>
            <a:spLocks noChangeAspect="1" noChangeArrowheads="1"/>
          </p:cNvSpPr>
          <p:nvPr/>
        </p:nvSpPr>
        <p:spPr bwMode="auto">
          <a:xfrm>
            <a:off x="63500" y="-509588"/>
            <a:ext cx="1333500" cy="10668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26636" name="Picture 12" descr="http://yeah10.files.wordpress.com/2011/05/molecula_adn.jpg"/>
          <p:cNvPicPr>
            <a:picLocks noChangeAspect="1" noChangeArrowheads="1"/>
          </p:cNvPicPr>
          <p:nvPr/>
        </p:nvPicPr>
        <p:blipFill>
          <a:blip r:embed="rId2" cstate="print"/>
          <a:srcRect/>
          <a:stretch>
            <a:fillRect/>
          </a:stretch>
        </p:blipFill>
        <p:spPr bwMode="auto">
          <a:xfrm>
            <a:off x="5148064" y="332657"/>
            <a:ext cx="3707532" cy="3600400"/>
          </a:xfrm>
          <a:prstGeom prst="rect">
            <a:avLst/>
          </a:prstGeom>
          <a:noFill/>
        </p:spPr>
      </p:pic>
      <p:sp>
        <p:nvSpPr>
          <p:cNvPr id="10" name="9 Rectángulo"/>
          <p:cNvSpPr/>
          <p:nvPr/>
        </p:nvSpPr>
        <p:spPr>
          <a:xfrm>
            <a:off x="5004048" y="4149080"/>
            <a:ext cx="3960440" cy="2246769"/>
          </a:xfrm>
          <a:prstGeom prst="rect">
            <a:avLst/>
          </a:prstGeom>
        </p:spPr>
        <p:txBody>
          <a:bodyPr wrap="square">
            <a:spAutoFit/>
          </a:bodyPr>
          <a:lstStyle/>
          <a:p>
            <a:pPr algn="ctr"/>
            <a:r>
              <a:rPr lang="es-CO" sz="2000" dirty="0" smtClean="0">
                <a:solidFill>
                  <a:srgbClr val="FF0000"/>
                </a:solidFill>
              </a:rPr>
              <a:t>El ADN es la sustancia química donde se almacenan las instrucciones que dirigen el desarrollo de un huevo hasta formar un organismo adulto, que mantienen su funcionamiento y que permite la herencia.</a:t>
            </a:r>
            <a:endParaRPr lang="es-CO" sz="20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to="" calcmode="lin" valueType="num">
                                      <p:cBhvr>
                                        <p:cTn id="7" dur="1" fill="hold"/>
                                        <p:tgtEl>
                                          <p:spTgt spid="10"/>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448272"/>
          </a:xfrm>
          <a:solidFill>
            <a:schemeClr val="accent2">
              <a:lumMod val="20000"/>
              <a:lumOff val="80000"/>
            </a:schemeClr>
          </a:solidFill>
        </p:spPr>
        <p:txBody>
          <a:bodyPr>
            <a:normAutofit lnSpcReduction="10000"/>
          </a:bodyPr>
          <a:lstStyle/>
          <a:p>
            <a:pPr algn="ctr">
              <a:buNone/>
            </a:pPr>
            <a:r>
              <a:rPr lang="es-ES" dirty="0" smtClean="0"/>
              <a:t>    Mientras todo eso es verdad y pertinente, esta información sobre la regeneración de las costillas añade una nueva y fascinante dimensión. Dios diseñó la costilla junto con el periostio .  </a:t>
            </a:r>
          </a:p>
        </p:txBody>
      </p:sp>
      <p:sp>
        <p:nvSpPr>
          <p:cNvPr id="4" name="3 Rectángulo"/>
          <p:cNvSpPr/>
          <p:nvPr/>
        </p:nvSpPr>
        <p:spPr>
          <a:xfrm>
            <a:off x="539552" y="3068960"/>
            <a:ext cx="3888432" cy="3385542"/>
          </a:xfrm>
          <a:prstGeom prst="rect">
            <a:avLst/>
          </a:prstGeom>
          <a:solidFill>
            <a:schemeClr val="accent2">
              <a:lumMod val="20000"/>
              <a:lumOff val="80000"/>
            </a:schemeClr>
          </a:solidFill>
        </p:spPr>
        <p:txBody>
          <a:bodyPr wrap="square">
            <a:spAutoFit/>
          </a:bodyPr>
          <a:lstStyle/>
          <a:p>
            <a:pPr algn="ctr">
              <a:buNone/>
            </a:pPr>
            <a:r>
              <a:rPr lang="es-ES" sz="2800" dirty="0" smtClean="0"/>
              <a:t>Él sabía con seguridad cómo extraer una costilla de manera que creciera de nuevo, justo como las costillas lo hacen hoy–sin requerir ningún tipo de milagro especial.</a:t>
            </a:r>
          </a:p>
          <a:p>
            <a:pPr>
              <a:buNone/>
            </a:pPr>
            <a:r>
              <a:rPr lang="es-ES" dirty="0" smtClean="0"/>
              <a:t> </a:t>
            </a:r>
            <a:endParaRPr lang="es-CO" dirty="0"/>
          </a:p>
        </p:txBody>
      </p:sp>
      <p:pic>
        <p:nvPicPr>
          <p:cNvPr id="27650" name="Picture 2" descr="http://t2.gstatic.com/images?q=tbn:ANd9GcTbSf1tI81cHRJfRk59t658ijP0NQSQS0nOoJvKYDRq8eOybNa2nQ"/>
          <p:cNvPicPr>
            <a:picLocks noChangeAspect="1" noChangeArrowheads="1"/>
          </p:cNvPicPr>
          <p:nvPr/>
        </p:nvPicPr>
        <p:blipFill>
          <a:blip r:embed="rId2" cstate="print"/>
          <a:srcRect/>
          <a:stretch>
            <a:fillRect/>
          </a:stretch>
        </p:blipFill>
        <p:spPr bwMode="auto">
          <a:xfrm>
            <a:off x="4427984" y="3068960"/>
            <a:ext cx="4392488" cy="338437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188640"/>
            <a:ext cx="5544616" cy="6669359"/>
          </a:xfrm>
          <a:solidFill>
            <a:schemeClr val="accent3">
              <a:lumMod val="60000"/>
              <a:lumOff val="40000"/>
            </a:schemeClr>
          </a:solidFill>
        </p:spPr>
        <p:txBody>
          <a:bodyPr>
            <a:normAutofit fontScale="85000" lnSpcReduction="20000"/>
          </a:bodyPr>
          <a:lstStyle/>
          <a:p>
            <a:pPr algn="ctr">
              <a:buNone/>
            </a:pPr>
            <a:r>
              <a:rPr lang="es-ES" dirty="0" smtClean="0"/>
              <a:t>    </a:t>
            </a:r>
            <a:r>
              <a:rPr lang="es-ES" sz="3600" dirty="0" smtClean="0"/>
              <a:t>Adán nunca tuvo ninguna parte de su caja torácica permanentemente debilitada, sino que tuvo, por los 930 años de su vida, el mismo número de costillas que nosotros tenemos hoy en día. </a:t>
            </a:r>
          </a:p>
          <a:p>
            <a:pPr algn="ctr">
              <a:buNone/>
            </a:pPr>
            <a:r>
              <a:rPr lang="es-ES" sz="3600" dirty="0" smtClean="0"/>
              <a:t>    Al despertar, seguramente ya su costilla había crecido de nuevo, y no tuvo que guardar ningún reposo, lo sabemos porque el mismo día de la cirugía Dios los casó y lo nombró administrador del planeta.</a:t>
            </a:r>
          </a:p>
          <a:p>
            <a:pPr algn="ctr">
              <a:buNone/>
            </a:pPr>
            <a:r>
              <a:rPr lang="es-ES" sz="3600" dirty="0" smtClean="0">
                <a:solidFill>
                  <a:srgbClr val="FF0000"/>
                </a:solidFill>
              </a:rPr>
              <a:t> (Lea Gén.1:27,28). </a:t>
            </a:r>
          </a:p>
          <a:p>
            <a:pPr>
              <a:buNone/>
            </a:pPr>
            <a:endParaRPr lang="es-CO" sz="3600" dirty="0"/>
          </a:p>
        </p:txBody>
      </p:sp>
      <p:pic>
        <p:nvPicPr>
          <p:cNvPr id="28674" name="Picture 2" descr="http://t1.gstatic.com/images?q=tbn:ANd9GcQ962mhC_K8AYoZa88_MIsxyBeqc0FOo_USnETHgfn9ue3oQagE"/>
          <p:cNvPicPr>
            <a:picLocks noChangeAspect="1" noChangeArrowheads="1"/>
          </p:cNvPicPr>
          <p:nvPr/>
        </p:nvPicPr>
        <p:blipFill>
          <a:blip r:embed="rId3" cstate="print"/>
          <a:srcRect/>
          <a:stretch>
            <a:fillRect/>
          </a:stretch>
        </p:blipFill>
        <p:spPr bwMode="auto">
          <a:xfrm>
            <a:off x="5902188" y="207756"/>
            <a:ext cx="3024336" cy="3744415"/>
          </a:xfrm>
          <a:prstGeom prst="rect">
            <a:avLst/>
          </a:prstGeom>
          <a:noFill/>
        </p:spPr>
      </p:pic>
      <p:sp>
        <p:nvSpPr>
          <p:cNvPr id="2" name="1 Rectángulo"/>
          <p:cNvSpPr/>
          <p:nvPr/>
        </p:nvSpPr>
        <p:spPr>
          <a:xfrm>
            <a:off x="6082208" y="4149080"/>
            <a:ext cx="2844316" cy="2739211"/>
          </a:xfrm>
          <a:prstGeom prst="rect">
            <a:avLst/>
          </a:prstGeom>
          <a:solidFill>
            <a:srgbClr val="FFFF00"/>
          </a:solidFill>
        </p:spPr>
        <p:txBody>
          <a:bodyPr wrap="square">
            <a:spAutoFit/>
          </a:bodyPr>
          <a:lstStyle/>
          <a:p>
            <a:pPr algn="ctr"/>
            <a:r>
              <a:rPr lang="es-CO" sz="2000" b="1" dirty="0"/>
              <a:t>Además </a:t>
            </a:r>
            <a:r>
              <a:rPr lang="es-CO" sz="2000" b="1" dirty="0">
                <a:solidFill>
                  <a:srgbClr val="FF0000"/>
                </a:solidFill>
              </a:rPr>
              <a:t>Génesis 2:16 </a:t>
            </a:r>
            <a:r>
              <a:rPr lang="es-CO" sz="2000" b="1" dirty="0"/>
              <a:t>dice: «Tomó, pues, Dios el Eterno al hombre y lo puso en el huerto de Edén, </a:t>
            </a:r>
            <a:r>
              <a:rPr lang="es-CO" sz="2400" b="1" i="1" dirty="0">
                <a:solidFill>
                  <a:srgbClr val="0070C0"/>
                </a:solidFill>
              </a:rPr>
              <a:t>para que lo cultivara y lo guardara</a:t>
            </a:r>
            <a:r>
              <a:rPr lang="es-CO" sz="2000" b="1" dirty="0"/>
              <a:t>», </a:t>
            </a:r>
            <a:r>
              <a:rPr lang="es-CO" sz="2000" b="1" dirty="0" smtClean="0"/>
              <a:t>lo hizo </a:t>
            </a:r>
            <a:r>
              <a:rPr lang="es-CO" sz="2000" b="1" dirty="0"/>
              <a:t>el mismo día de </a:t>
            </a:r>
            <a:r>
              <a:rPr lang="es-CO" sz="2000" b="1" dirty="0" smtClean="0"/>
              <a:t>la cirugía</a:t>
            </a:r>
            <a:r>
              <a:rPr lang="es-CO" sz="2000" b="1" dirty="0"/>
              <a:t>. </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67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1" presetClass="entr" presetSubtype="1"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wheel(1)">
                                      <p:cBhvr>
                                        <p:cTn id="11" dur="2000"/>
                                        <p:tgtEl>
                                          <p:spTgt spid="3">
                                            <p:txEl>
                                              <p:pRg st="1" end="1"/>
                                            </p:txEl>
                                          </p:spTgt>
                                        </p:tgtEl>
                                      </p:cBhvr>
                                    </p:animEffect>
                                  </p:childTnLst>
                                </p:cTn>
                              </p:par>
                              <p:par>
                                <p:cTn id="12" presetID="21" presetClass="entr" presetSubtype="1" fill="hold" nodeType="with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wheel(1)">
                                      <p:cBhvr>
                                        <p:cTn id="14" dur="2000"/>
                                        <p:tgtEl>
                                          <p:spTgt spid="3">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arn(inVertical)">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83568" y="404665"/>
            <a:ext cx="4248472" cy="2304256"/>
          </a:xfrm>
          <a:solidFill>
            <a:srgbClr val="92D050"/>
          </a:solidFill>
        </p:spPr>
        <p:txBody>
          <a:bodyPr>
            <a:normAutofit/>
          </a:bodyPr>
          <a:lstStyle/>
          <a:p>
            <a:pPr marL="0" indent="0" algn="ctr">
              <a:buNone/>
            </a:pPr>
            <a:r>
              <a:rPr lang="es-ES" dirty="0" smtClean="0"/>
              <a:t>Por supuesto, el milagro especial fue la creación de Eva a partir de la costilla de Adán, </a:t>
            </a:r>
          </a:p>
          <a:p>
            <a:pPr marL="0" indent="0" algn="ctr">
              <a:buNone/>
            </a:pPr>
            <a:endParaRPr lang="es-ES" dirty="0"/>
          </a:p>
        </p:txBody>
      </p:sp>
      <p:pic>
        <p:nvPicPr>
          <p:cNvPr id="1026" name="Picture 2" descr="http://t3.gstatic.com/images?q=tbn:ANd9GcTRaI945P46eIJoXF6IdbOQ7Pf-GDXYfYXZFBLWRTGzqh040bg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3048" y="260648"/>
            <a:ext cx="1944216" cy="136815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23528" y="2967335"/>
            <a:ext cx="5472608" cy="3539430"/>
          </a:xfrm>
          <a:prstGeom prst="rect">
            <a:avLst/>
          </a:prstGeom>
          <a:solidFill>
            <a:schemeClr val="accent2">
              <a:lumMod val="20000"/>
              <a:lumOff val="80000"/>
            </a:schemeClr>
          </a:solidFill>
        </p:spPr>
        <p:txBody>
          <a:bodyPr wrap="square">
            <a:spAutoFit/>
          </a:bodyPr>
          <a:lstStyle/>
          <a:p>
            <a:pPr algn="ctr"/>
            <a:r>
              <a:rPr lang="es-ES" sz="2800" dirty="0"/>
              <a:t>Observe el milagro: d</a:t>
            </a:r>
            <a:r>
              <a:rPr lang="es-ES" sz="2800" dirty="0" smtClean="0"/>
              <a:t>e </a:t>
            </a:r>
            <a:r>
              <a:rPr lang="es-ES" sz="2800" dirty="0"/>
              <a:t>una costilla, Dios </a:t>
            </a:r>
            <a:r>
              <a:rPr lang="es-ES" sz="2800" dirty="0" smtClean="0"/>
              <a:t>hizo </a:t>
            </a:r>
            <a:r>
              <a:rPr lang="es-ES" sz="2800" dirty="0"/>
              <a:t>a Eva, </a:t>
            </a:r>
            <a:r>
              <a:rPr lang="es-ES" sz="2800" dirty="0" smtClean="0"/>
              <a:t>«su cabeza se alzaba algo más arriba de los hombros de Adán, y la estatura de Adán era un poco más del doble de los que hoy habitan la tierra»</a:t>
            </a:r>
          </a:p>
          <a:p>
            <a:pPr algn="ctr"/>
            <a:r>
              <a:rPr lang="es-ES" sz="2800" dirty="0" smtClean="0"/>
              <a:t> </a:t>
            </a:r>
            <a:r>
              <a:rPr lang="es-ES" sz="2800" dirty="0" smtClean="0">
                <a:solidFill>
                  <a:srgbClr val="FF0000"/>
                </a:solidFill>
              </a:rPr>
              <a:t>(Lea La Historia de la Redención p. 21).</a:t>
            </a:r>
            <a:endParaRPr lang="es-ES" sz="2800" dirty="0">
              <a:solidFill>
                <a:srgbClr val="FF0000"/>
              </a:solidFill>
            </a:endParaRPr>
          </a:p>
        </p:txBody>
      </p:sp>
      <p:pic>
        <p:nvPicPr>
          <p:cNvPr id="5" name="Picture 2" descr="http://alwari.files.wordpress.com/2008/11/adan-y-eva.jpg?w=46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6135" y="1976685"/>
            <a:ext cx="2962275" cy="453008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down)">
                                      <p:cBhvr>
                                        <p:cTn id="7" dur="580">
                                          <p:stCondLst>
                                            <p:cond delay="0"/>
                                          </p:stCondLst>
                                        </p:cTn>
                                        <p:tgtEl>
                                          <p:spTgt spid="1026"/>
                                        </p:tgtEl>
                                      </p:cBhvr>
                                    </p:animEffect>
                                    <p:anim calcmode="lin" valueType="num">
                                      <p:cBhvr>
                                        <p:cTn id="8"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13" dur="26">
                                          <p:stCondLst>
                                            <p:cond delay="650"/>
                                          </p:stCondLst>
                                        </p:cTn>
                                        <p:tgtEl>
                                          <p:spTgt spid="1026"/>
                                        </p:tgtEl>
                                      </p:cBhvr>
                                      <p:to x="100000" y="60000"/>
                                    </p:animScale>
                                    <p:animScale>
                                      <p:cBhvr>
                                        <p:cTn id="14" dur="166" decel="50000">
                                          <p:stCondLst>
                                            <p:cond delay="676"/>
                                          </p:stCondLst>
                                        </p:cTn>
                                        <p:tgtEl>
                                          <p:spTgt spid="1026"/>
                                        </p:tgtEl>
                                      </p:cBhvr>
                                      <p:to x="100000" y="100000"/>
                                    </p:animScale>
                                    <p:animScale>
                                      <p:cBhvr>
                                        <p:cTn id="15" dur="26">
                                          <p:stCondLst>
                                            <p:cond delay="1312"/>
                                          </p:stCondLst>
                                        </p:cTn>
                                        <p:tgtEl>
                                          <p:spTgt spid="1026"/>
                                        </p:tgtEl>
                                      </p:cBhvr>
                                      <p:to x="100000" y="80000"/>
                                    </p:animScale>
                                    <p:animScale>
                                      <p:cBhvr>
                                        <p:cTn id="16" dur="166" decel="50000">
                                          <p:stCondLst>
                                            <p:cond delay="1338"/>
                                          </p:stCondLst>
                                        </p:cTn>
                                        <p:tgtEl>
                                          <p:spTgt spid="1026"/>
                                        </p:tgtEl>
                                      </p:cBhvr>
                                      <p:to x="100000" y="100000"/>
                                    </p:animScale>
                                    <p:animScale>
                                      <p:cBhvr>
                                        <p:cTn id="17" dur="26">
                                          <p:stCondLst>
                                            <p:cond delay="1642"/>
                                          </p:stCondLst>
                                        </p:cTn>
                                        <p:tgtEl>
                                          <p:spTgt spid="1026"/>
                                        </p:tgtEl>
                                      </p:cBhvr>
                                      <p:to x="100000" y="90000"/>
                                    </p:animScale>
                                    <p:animScale>
                                      <p:cBhvr>
                                        <p:cTn id="18" dur="166" decel="50000">
                                          <p:stCondLst>
                                            <p:cond delay="1668"/>
                                          </p:stCondLst>
                                        </p:cTn>
                                        <p:tgtEl>
                                          <p:spTgt spid="1026"/>
                                        </p:tgtEl>
                                      </p:cBhvr>
                                      <p:to x="100000" y="100000"/>
                                    </p:animScale>
                                    <p:animScale>
                                      <p:cBhvr>
                                        <p:cTn id="19" dur="26">
                                          <p:stCondLst>
                                            <p:cond delay="1808"/>
                                          </p:stCondLst>
                                        </p:cTn>
                                        <p:tgtEl>
                                          <p:spTgt spid="1026"/>
                                        </p:tgtEl>
                                      </p:cBhvr>
                                      <p:to x="100000" y="95000"/>
                                    </p:animScale>
                                    <p:animScale>
                                      <p:cBhvr>
                                        <p:cTn id="20" dur="166" decel="50000">
                                          <p:stCondLst>
                                            <p:cond delay="1834"/>
                                          </p:stCondLst>
                                        </p:cTn>
                                        <p:tgtEl>
                                          <p:spTgt spid="1026"/>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5" presetClass="entr" presetSubtype="0"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2000"/>
                                        <p:tgtEl>
                                          <p:spTgt spid="5"/>
                                        </p:tgtEl>
                                      </p:cBhvr>
                                    </p:animEffect>
                                    <p:anim calcmode="lin" valueType="num">
                                      <p:cBhvr>
                                        <p:cTn id="26" dur="2000" fill="hold"/>
                                        <p:tgtEl>
                                          <p:spTgt spid="5"/>
                                        </p:tgtEl>
                                        <p:attrNameLst>
                                          <p:attrName>ppt_w</p:attrName>
                                        </p:attrNameLst>
                                      </p:cBhvr>
                                      <p:tavLst>
                                        <p:tav tm="0" fmla="#ppt_w*sin(2.5*pi*$)">
                                          <p:val>
                                            <p:fltVal val="0"/>
                                          </p:val>
                                        </p:tav>
                                        <p:tav tm="100000">
                                          <p:val>
                                            <p:fltVal val="1"/>
                                          </p:val>
                                        </p:tav>
                                      </p:tavLst>
                                    </p:anim>
                                    <p:anim calcmode="lin" valueType="num">
                                      <p:cBhvr>
                                        <p:cTn id="27"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C000"/>
          </a:solidFill>
        </p:spPr>
        <p:txBody>
          <a:bodyPr>
            <a:normAutofit fontScale="90000"/>
          </a:bodyPr>
          <a:lstStyle/>
          <a:p>
            <a:r>
              <a:rPr lang="es-CO" i="1" dirty="0" smtClean="0">
                <a:latin typeface="Agency FB" pitchFamily="34" charset="0"/>
              </a:rPr>
              <a:t>¿Por qué no hizo Dios a Eva del polvo conforme hizo a Adán?</a:t>
            </a:r>
            <a:endParaRPr lang="es-CO" i="1" dirty="0">
              <a:latin typeface="Agency FB" pitchFamily="34" charset="0"/>
            </a:endParaRPr>
          </a:p>
        </p:txBody>
      </p:sp>
      <p:sp>
        <p:nvSpPr>
          <p:cNvPr id="3" name="2 Marcador de contenido"/>
          <p:cNvSpPr>
            <a:spLocks noGrp="1"/>
          </p:cNvSpPr>
          <p:nvPr>
            <p:ph idx="1"/>
          </p:nvPr>
        </p:nvSpPr>
        <p:spPr>
          <a:xfrm>
            <a:off x="457200" y="1600200"/>
            <a:ext cx="8229600" cy="4925144"/>
          </a:xfrm>
          <a:gradFill>
            <a:gsLst>
              <a:gs pos="0">
                <a:srgbClr val="FBEAC7"/>
              </a:gs>
              <a:gs pos="17999">
                <a:srgbClr val="FEE7F2"/>
              </a:gs>
              <a:gs pos="36000">
                <a:srgbClr val="FAC77D"/>
              </a:gs>
              <a:gs pos="69000">
                <a:srgbClr val="FBA97D"/>
              </a:gs>
              <a:gs pos="82001">
                <a:srgbClr val="FBD49C"/>
              </a:gs>
              <a:gs pos="100000">
                <a:srgbClr val="FEE7F2"/>
              </a:gs>
            </a:gsLst>
            <a:lin ang="5400000" scaled="0"/>
          </a:gradFill>
        </p:spPr>
        <p:txBody>
          <a:bodyPr>
            <a:normAutofit fontScale="92500"/>
          </a:bodyPr>
          <a:lstStyle/>
          <a:p>
            <a:pPr marL="0" indent="0" algn="ctr">
              <a:buNone/>
            </a:pPr>
            <a:r>
              <a:rPr lang="es-ES" dirty="0"/>
              <a:t> ¿Por qué de esta manera–por qué no directamente de elementos simples, o ‘polvo’, como Adán? </a:t>
            </a:r>
            <a:endParaRPr lang="es-ES" dirty="0" smtClean="0"/>
          </a:p>
          <a:p>
            <a:pPr marL="0" indent="0" algn="ctr">
              <a:buNone/>
            </a:pPr>
            <a:endParaRPr lang="es-ES" dirty="0"/>
          </a:p>
          <a:p>
            <a:pPr marL="0" indent="0" algn="ctr">
              <a:buNone/>
            </a:pPr>
            <a:r>
              <a:rPr lang="es-ES" i="1" dirty="0" smtClean="0">
                <a:solidFill>
                  <a:srgbClr val="0070C0"/>
                </a:solidFill>
              </a:rPr>
              <a:t>Todos </a:t>
            </a:r>
            <a:r>
              <a:rPr lang="es-ES" i="1" dirty="0">
                <a:solidFill>
                  <a:srgbClr val="0070C0"/>
                </a:solidFill>
              </a:rPr>
              <a:t>hemos pecado ‘en Adán’–y todos podemos ser redimidos por el sacrificio de Jesucristo, el ‘postrer Adán’</a:t>
            </a:r>
            <a:r>
              <a:rPr lang="es-ES" dirty="0"/>
              <a:t> </a:t>
            </a:r>
            <a:r>
              <a:rPr lang="es-ES" dirty="0">
                <a:solidFill>
                  <a:srgbClr val="FF0000"/>
                </a:solidFill>
              </a:rPr>
              <a:t>(1 Corintios 15:45). </a:t>
            </a:r>
            <a:endParaRPr lang="es-ES" dirty="0" smtClean="0">
              <a:solidFill>
                <a:srgbClr val="FF0000"/>
              </a:solidFill>
            </a:endParaRPr>
          </a:p>
          <a:p>
            <a:pPr marL="0" indent="0" algn="ctr">
              <a:buNone/>
            </a:pPr>
            <a:endParaRPr lang="es-ES" dirty="0"/>
          </a:p>
          <a:p>
            <a:pPr marL="0" indent="0" algn="ctr">
              <a:buNone/>
            </a:pPr>
            <a:r>
              <a:rPr lang="es-ES" dirty="0" smtClean="0"/>
              <a:t>Así </a:t>
            </a:r>
            <a:r>
              <a:rPr lang="es-ES" dirty="0"/>
              <a:t>que era importante que todos nosotros, incluyendo a Eva, fuéramos descendientes de Adán</a:t>
            </a:r>
            <a:r>
              <a:rPr lang="es-ES" dirty="0" smtClean="0"/>
              <a:t>. </a:t>
            </a:r>
            <a:endParaRPr lang="es-ES" dirty="0"/>
          </a:p>
        </p:txBody>
      </p:sp>
    </p:spTree>
    <p:extLst>
      <p:ext uri="{BB962C8B-B14F-4D97-AF65-F5344CB8AC3E}">
        <p14:creationId xmlns:p14="http://schemas.microsoft.com/office/powerpoint/2010/main" val="338571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8" presetClass="emph" presetSubtype="0" fill="hold" grpId="0" nodeType="clickEffect">
                                  <p:stCondLst>
                                    <p:cond delay="0"/>
                                  </p:stCondLst>
                                  <p:childTnLst>
                                    <p:animRot by="21600000">
                                      <p:cBhvr>
                                        <p:cTn id="13" dur="2000" fill="hold"/>
                                        <p:tgtEl>
                                          <p:spTgt spid="3">
                                            <p:bg/>
                                          </p:spTgt>
                                        </p:tgtEl>
                                        <p:attrNameLst>
                                          <p:attrName>r</p:attrName>
                                        </p:attrNameLst>
                                      </p:cBhvr>
                                    </p:animRot>
                                  </p:childTnLst>
                                </p:cTn>
                              </p:par>
                            </p:childTnLst>
                          </p:cTn>
                        </p:par>
                      </p:childTnLst>
                    </p:cTn>
                  </p:par>
                  <p:par>
                    <p:cTn id="14" fill="hold">
                      <p:stCondLst>
                        <p:cond delay="indefinite"/>
                      </p:stCondLst>
                      <p:childTnLst>
                        <p:par>
                          <p:cTn id="15" fill="hold">
                            <p:stCondLst>
                              <p:cond delay="0"/>
                            </p:stCondLst>
                            <p:childTnLst>
                              <p:par>
                                <p:cTn id="16" presetID="8" presetClass="emph" presetSubtype="0" fill="hold" grpId="0" nodeType="clickEffect">
                                  <p:stCondLst>
                                    <p:cond delay="0"/>
                                  </p:stCondLst>
                                  <p:childTnLst>
                                    <p:animRot by="21600000">
                                      <p:cBhvr>
                                        <p:cTn id="17" dur="2000" fill="hold"/>
                                        <p:tgtEl>
                                          <p:spTgt spid="3">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8" presetClass="emph" presetSubtype="0" fill="hold" grpId="0" nodeType="clickEffect">
                                  <p:stCondLst>
                                    <p:cond delay="0"/>
                                  </p:stCondLst>
                                  <p:childTnLst>
                                    <p:animRot by="21600000">
                                      <p:cBhvr>
                                        <p:cTn id="21" dur="2000" fill="hold"/>
                                        <p:tgtEl>
                                          <p:spTgt spid="3">
                                            <p:txEl>
                                              <p:pRg st="2" end="2"/>
                                            </p:txEl>
                                          </p:spTgt>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8" presetClass="emph" presetSubtype="0" fill="hold" grpId="0" nodeType="clickEffect">
                                  <p:stCondLst>
                                    <p:cond delay="0"/>
                                  </p:stCondLst>
                                  <p:childTnLst>
                                    <p:animRot by="21600000">
                                      <p:cBhvr>
                                        <p:cTn id="25" dur="2000" fill="hold"/>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uiExpand="1" build="p"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2"/>
            <a:ext cx="8229600" cy="5289451"/>
          </a:xfrm>
          <a:blipFill>
            <a:blip r:embed="rId2"/>
            <a:tile tx="0" ty="0" sx="100000" sy="100000" flip="none" algn="tl"/>
          </a:blipFill>
        </p:spPr>
        <p:txBody>
          <a:bodyPr>
            <a:normAutofit/>
          </a:bodyPr>
          <a:lstStyle/>
          <a:p>
            <a:pPr marL="0" indent="0" algn="ctr">
              <a:buNone/>
            </a:pPr>
            <a:r>
              <a:rPr lang="es-CO" dirty="0" smtClean="0"/>
              <a:t>Cuan grande es el amor de Dios para con el hombre, cuando dijo: </a:t>
            </a:r>
            <a:r>
              <a:rPr lang="es-CO" dirty="0"/>
              <a:t> </a:t>
            </a:r>
            <a:r>
              <a:rPr lang="es-CO" dirty="0" smtClean="0"/>
              <a:t>«</a:t>
            </a:r>
            <a:r>
              <a:rPr lang="es-CO" i="1" dirty="0" smtClean="0">
                <a:solidFill>
                  <a:srgbClr val="0070C0"/>
                </a:solidFill>
              </a:rPr>
              <a:t>No </a:t>
            </a:r>
            <a:r>
              <a:rPr lang="es-CO" i="1" dirty="0">
                <a:solidFill>
                  <a:srgbClr val="0070C0"/>
                </a:solidFill>
              </a:rPr>
              <a:t>es bueno que el hombre esté solo; le haré ayuda idónea para </a:t>
            </a:r>
            <a:r>
              <a:rPr lang="es-CO" i="1" dirty="0" smtClean="0">
                <a:solidFill>
                  <a:srgbClr val="0070C0"/>
                </a:solidFill>
              </a:rPr>
              <a:t>él</a:t>
            </a:r>
            <a:r>
              <a:rPr lang="es-CO" dirty="0" smtClean="0"/>
              <a:t>» </a:t>
            </a:r>
            <a:r>
              <a:rPr lang="es-CO" dirty="0" smtClean="0">
                <a:solidFill>
                  <a:srgbClr val="FF0000"/>
                </a:solidFill>
              </a:rPr>
              <a:t>(Gén.2:18)</a:t>
            </a:r>
            <a:r>
              <a:rPr lang="es-CO" dirty="0" smtClean="0"/>
              <a:t>.</a:t>
            </a:r>
          </a:p>
          <a:p>
            <a:pPr algn="ctr"/>
            <a:endParaRPr lang="es-CO" dirty="0"/>
          </a:p>
          <a:p>
            <a:pPr marL="0" indent="0" algn="ctr">
              <a:buNone/>
            </a:pPr>
            <a:r>
              <a:rPr lang="es-CO" dirty="0" smtClean="0"/>
              <a:t>Por eso yo le digo al Señor: «</a:t>
            </a:r>
            <a:r>
              <a:rPr lang="es-CO" i="1" dirty="0" smtClean="0">
                <a:solidFill>
                  <a:srgbClr val="0070C0"/>
                </a:solidFill>
              </a:rPr>
              <a:t>Gracias señor por la esposa que me diste, la cual me a acompañado casi cincuenta años, y te suplico por tu gracia, nos ayudes a permanecer unidos en ti más cada día, en Cristo Jesús, Amen</a:t>
            </a:r>
            <a:r>
              <a:rPr lang="es-CO" dirty="0" smtClean="0"/>
              <a:t>».  </a:t>
            </a:r>
            <a:endParaRPr lang="es-CO" dirty="0"/>
          </a:p>
        </p:txBody>
      </p:sp>
    </p:spTree>
    <p:extLst>
      <p:ext uri="{BB962C8B-B14F-4D97-AF65-F5344CB8AC3E}">
        <p14:creationId xmlns:p14="http://schemas.microsoft.com/office/powerpoint/2010/main" val="3102103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8568952" cy="6192688"/>
          </a:xfrm>
        </p:spPr>
        <p:txBody>
          <a:bodyPr>
            <a:normAutofit fontScale="70000" lnSpcReduction="20000"/>
          </a:bodyPr>
          <a:lstStyle/>
          <a:p>
            <a:pPr marL="0" indent="0">
              <a:buNone/>
            </a:pPr>
            <a:r>
              <a:rPr lang="es-CO" dirty="0"/>
              <a:t>Y a las mujeres des digo: «</a:t>
            </a:r>
            <a:r>
              <a:rPr lang="es-CO" i="1" dirty="0">
                <a:solidFill>
                  <a:srgbClr val="0070C0"/>
                </a:solidFill>
              </a:rPr>
              <a:t>que son muy importantes en la vida de los </a:t>
            </a:r>
            <a:r>
              <a:rPr lang="es-CO" i="1" dirty="0" smtClean="0">
                <a:solidFill>
                  <a:srgbClr val="0070C0"/>
                </a:solidFill>
              </a:rPr>
              <a:t>hombres»</a:t>
            </a:r>
            <a:r>
              <a:rPr lang="es-CO" dirty="0" smtClean="0"/>
              <a:t>, </a:t>
            </a:r>
            <a:r>
              <a:rPr lang="es-CO" dirty="0"/>
              <a:t>¿Qué sería de nosotros sin ellas? ¡Gracias Señor por haberlas Creado!</a:t>
            </a:r>
          </a:p>
          <a:p>
            <a:endParaRPr lang="es-CO" dirty="0"/>
          </a:p>
          <a:p>
            <a:pPr marL="0" indent="0" algn="ctr">
              <a:buNone/>
            </a:pPr>
            <a:r>
              <a:rPr lang="es-CO" sz="3400" b="1" i="1" dirty="0">
                <a:solidFill>
                  <a:srgbClr val="FF0000"/>
                </a:solidFill>
              </a:rPr>
              <a:t>Sería bueno que ellas reflexionaran sobre su procedencia, y el propósito con el cual fueron creadas.</a:t>
            </a:r>
          </a:p>
          <a:p>
            <a:endParaRPr lang="es-CO" dirty="0"/>
          </a:p>
          <a:p>
            <a:pPr marL="0" indent="0">
              <a:buNone/>
            </a:pPr>
            <a:r>
              <a:rPr lang="es-CO" b="1" dirty="0">
                <a:solidFill>
                  <a:srgbClr val="FF0000"/>
                </a:solidFill>
              </a:rPr>
              <a:t>Primero</a:t>
            </a:r>
            <a:r>
              <a:rPr lang="es-CO" dirty="0"/>
              <a:t>. </a:t>
            </a:r>
            <a:r>
              <a:rPr lang="es-CO" dirty="0" smtClean="0"/>
              <a:t>Para que el hombre no </a:t>
            </a:r>
            <a:r>
              <a:rPr lang="es-CO" dirty="0"/>
              <a:t>estuviera solo en el mundo, y como tal, que </a:t>
            </a:r>
            <a:r>
              <a:rPr lang="es-CO" dirty="0" smtClean="0"/>
              <a:t>fueran </a:t>
            </a:r>
            <a:r>
              <a:rPr lang="es-CO" dirty="0"/>
              <a:t>«</a:t>
            </a:r>
            <a:r>
              <a:rPr lang="es-CO" i="1" dirty="0">
                <a:solidFill>
                  <a:srgbClr val="0070C0"/>
                </a:solidFill>
              </a:rPr>
              <a:t>una ayuda para el hombre</a:t>
            </a:r>
            <a:r>
              <a:rPr lang="es-CO" dirty="0"/>
              <a:t>». </a:t>
            </a:r>
          </a:p>
          <a:p>
            <a:pPr marL="0" indent="0">
              <a:buNone/>
            </a:pPr>
            <a:endParaRPr lang="es-CO" dirty="0" smtClean="0"/>
          </a:p>
          <a:p>
            <a:pPr marL="0" indent="0">
              <a:buNone/>
            </a:pPr>
            <a:r>
              <a:rPr lang="es-CO" b="1" dirty="0" smtClean="0">
                <a:solidFill>
                  <a:srgbClr val="FF0000"/>
                </a:solidFill>
              </a:rPr>
              <a:t>Segundo</a:t>
            </a:r>
            <a:r>
              <a:rPr lang="es-CO" dirty="0"/>
              <a:t>.  </a:t>
            </a:r>
            <a:r>
              <a:rPr lang="es-CO" dirty="0" smtClean="0"/>
              <a:t>Para que le ayudara la </a:t>
            </a:r>
            <a:r>
              <a:rPr lang="es-CO" i="1" dirty="0">
                <a:solidFill>
                  <a:srgbClr val="0070C0"/>
                </a:solidFill>
              </a:rPr>
              <a:t>procreación de la especie humana</a:t>
            </a:r>
            <a:r>
              <a:rPr lang="es-CO" dirty="0"/>
              <a:t>, y en la </a:t>
            </a:r>
            <a:r>
              <a:rPr lang="es-CO" i="1" dirty="0">
                <a:solidFill>
                  <a:srgbClr val="0070C0"/>
                </a:solidFill>
              </a:rPr>
              <a:t>administración del planeta</a:t>
            </a:r>
            <a:r>
              <a:rPr lang="es-CO" dirty="0"/>
              <a:t>, ambas  </a:t>
            </a:r>
            <a:r>
              <a:rPr lang="es-CO" dirty="0" smtClean="0"/>
              <a:t>debían ser echas con </a:t>
            </a:r>
            <a:r>
              <a:rPr lang="es-CO" u="sng" dirty="0"/>
              <a:t>responsabilidad</a:t>
            </a:r>
            <a:r>
              <a:rPr lang="es-CO" dirty="0"/>
              <a:t> </a:t>
            </a:r>
            <a:r>
              <a:rPr lang="es-CO" dirty="0">
                <a:solidFill>
                  <a:srgbClr val="FF0000"/>
                </a:solidFill>
              </a:rPr>
              <a:t>(lea Gén.1:28)</a:t>
            </a:r>
            <a:r>
              <a:rPr lang="es-CO" dirty="0"/>
              <a:t>, sino </a:t>
            </a:r>
            <a:r>
              <a:rPr lang="es-CO" dirty="0" smtClean="0"/>
              <a:t>también </a:t>
            </a:r>
            <a:r>
              <a:rPr lang="es-CO" dirty="0"/>
              <a:t>que lo ayudara a </a:t>
            </a:r>
            <a:r>
              <a:rPr lang="es-CO" i="1" dirty="0">
                <a:solidFill>
                  <a:srgbClr val="0070C0"/>
                </a:solidFill>
              </a:rPr>
              <a:t>relacionarse más con Dios cada día</a:t>
            </a:r>
            <a:r>
              <a:rPr lang="es-CO" dirty="0"/>
              <a:t>. </a:t>
            </a:r>
            <a:r>
              <a:rPr lang="es-CO" dirty="0" smtClean="0"/>
              <a:t>Y</a:t>
            </a:r>
          </a:p>
          <a:p>
            <a:pPr marL="0" indent="0">
              <a:buNone/>
            </a:pPr>
            <a:endParaRPr lang="es-CO" dirty="0" smtClean="0"/>
          </a:p>
          <a:p>
            <a:pPr marL="0" indent="0">
              <a:buNone/>
            </a:pPr>
            <a:r>
              <a:rPr lang="es-CO" b="1" dirty="0" smtClean="0">
                <a:solidFill>
                  <a:srgbClr val="FF0000"/>
                </a:solidFill>
              </a:rPr>
              <a:t>Tercero</a:t>
            </a:r>
            <a:r>
              <a:rPr lang="es-CO" dirty="0"/>
              <a:t>. Que son el </a:t>
            </a:r>
            <a:r>
              <a:rPr lang="es-CO" i="1" dirty="0">
                <a:solidFill>
                  <a:srgbClr val="0070C0"/>
                </a:solidFill>
              </a:rPr>
              <a:t>producto de un milagro</a:t>
            </a:r>
            <a:r>
              <a:rPr lang="es-CO" dirty="0" smtClean="0"/>
              <a:t>: Su belleza se debe a que fueron labradas dos veces.</a:t>
            </a:r>
            <a:endParaRPr lang="es-CO" dirty="0"/>
          </a:p>
          <a:p>
            <a:pPr marL="0" indent="0">
              <a:buNone/>
            </a:pPr>
            <a:r>
              <a:rPr lang="es-CO" dirty="0" smtClean="0"/>
              <a:t>Por </a:t>
            </a:r>
            <a:r>
              <a:rPr lang="es-CO" dirty="0"/>
              <a:t>todo esto </a:t>
            </a:r>
            <a:r>
              <a:rPr lang="es-CO" dirty="0" smtClean="0"/>
              <a:t>debieran </a:t>
            </a:r>
            <a:r>
              <a:rPr lang="es-CO" dirty="0"/>
              <a:t>estar agradecidas con Dios, </a:t>
            </a:r>
            <a:r>
              <a:rPr lang="es-CO" dirty="0" smtClean="0"/>
              <a:t>y pedirle </a:t>
            </a:r>
            <a:r>
              <a:rPr lang="es-CO" dirty="0"/>
              <a:t>sabiduría para cumplir con su cometido. </a:t>
            </a:r>
          </a:p>
          <a:p>
            <a:endParaRPr lang="es-CO" dirty="0"/>
          </a:p>
        </p:txBody>
      </p:sp>
    </p:spTree>
    <p:extLst>
      <p:ext uri="{BB962C8B-B14F-4D97-AF65-F5344CB8AC3E}">
        <p14:creationId xmlns:p14="http://schemas.microsoft.com/office/powerpoint/2010/main" val="3417593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wipe(down)">
                                      <p:cBhvr>
                                        <p:cTn id="25" dur="580">
                                          <p:stCondLst>
                                            <p:cond delay="0"/>
                                          </p:stCondLst>
                                        </p:cTn>
                                        <p:tgtEl>
                                          <p:spTgt spid="3">
                                            <p:txEl>
                                              <p:pRg st="2" end="2"/>
                                            </p:txEl>
                                          </p:spTgt>
                                        </p:tgtEl>
                                      </p:cBhvr>
                                    </p:animEffect>
                                    <p:anim calcmode="lin" valueType="num">
                                      <p:cBhvr>
                                        <p:cTn id="26"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2" end="2"/>
                                            </p:txEl>
                                          </p:spTgt>
                                        </p:tgtEl>
                                      </p:cBhvr>
                                      <p:to x="100000" y="60000"/>
                                    </p:animScale>
                                    <p:animScale>
                                      <p:cBhvr>
                                        <p:cTn id="32" dur="166" decel="50000">
                                          <p:stCondLst>
                                            <p:cond delay="676"/>
                                          </p:stCondLst>
                                        </p:cTn>
                                        <p:tgtEl>
                                          <p:spTgt spid="3">
                                            <p:txEl>
                                              <p:pRg st="2" end="2"/>
                                            </p:txEl>
                                          </p:spTgt>
                                        </p:tgtEl>
                                      </p:cBhvr>
                                      <p:to x="100000" y="100000"/>
                                    </p:animScale>
                                    <p:animScale>
                                      <p:cBhvr>
                                        <p:cTn id="33" dur="26">
                                          <p:stCondLst>
                                            <p:cond delay="1312"/>
                                          </p:stCondLst>
                                        </p:cTn>
                                        <p:tgtEl>
                                          <p:spTgt spid="3">
                                            <p:txEl>
                                              <p:pRg st="2" end="2"/>
                                            </p:txEl>
                                          </p:spTgt>
                                        </p:tgtEl>
                                      </p:cBhvr>
                                      <p:to x="100000" y="80000"/>
                                    </p:animScale>
                                    <p:animScale>
                                      <p:cBhvr>
                                        <p:cTn id="34" dur="166" decel="50000">
                                          <p:stCondLst>
                                            <p:cond delay="1338"/>
                                          </p:stCondLst>
                                        </p:cTn>
                                        <p:tgtEl>
                                          <p:spTgt spid="3">
                                            <p:txEl>
                                              <p:pRg st="2" end="2"/>
                                            </p:txEl>
                                          </p:spTgt>
                                        </p:tgtEl>
                                      </p:cBhvr>
                                      <p:to x="100000" y="100000"/>
                                    </p:animScale>
                                    <p:animScale>
                                      <p:cBhvr>
                                        <p:cTn id="35" dur="26">
                                          <p:stCondLst>
                                            <p:cond delay="1642"/>
                                          </p:stCondLst>
                                        </p:cTn>
                                        <p:tgtEl>
                                          <p:spTgt spid="3">
                                            <p:txEl>
                                              <p:pRg st="2" end="2"/>
                                            </p:txEl>
                                          </p:spTgt>
                                        </p:tgtEl>
                                      </p:cBhvr>
                                      <p:to x="100000" y="90000"/>
                                    </p:animScale>
                                    <p:animScale>
                                      <p:cBhvr>
                                        <p:cTn id="36" dur="166" decel="50000">
                                          <p:stCondLst>
                                            <p:cond delay="1668"/>
                                          </p:stCondLst>
                                        </p:cTn>
                                        <p:tgtEl>
                                          <p:spTgt spid="3">
                                            <p:txEl>
                                              <p:pRg st="2" end="2"/>
                                            </p:txEl>
                                          </p:spTgt>
                                        </p:tgtEl>
                                      </p:cBhvr>
                                      <p:to x="100000" y="100000"/>
                                    </p:animScale>
                                    <p:animScale>
                                      <p:cBhvr>
                                        <p:cTn id="37" dur="26">
                                          <p:stCondLst>
                                            <p:cond delay="1808"/>
                                          </p:stCondLst>
                                        </p:cTn>
                                        <p:tgtEl>
                                          <p:spTgt spid="3">
                                            <p:txEl>
                                              <p:pRg st="2" end="2"/>
                                            </p:txEl>
                                          </p:spTgt>
                                        </p:tgtEl>
                                      </p:cBhvr>
                                      <p:to x="100000" y="95000"/>
                                    </p:animScale>
                                    <p:animScale>
                                      <p:cBhvr>
                                        <p:cTn id="38" dur="166" decel="50000">
                                          <p:stCondLst>
                                            <p:cond delay="1834"/>
                                          </p:stCondLst>
                                        </p:cTn>
                                        <p:tgtEl>
                                          <p:spTgt spid="3">
                                            <p:txEl>
                                              <p:pRg st="2" end="2"/>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4" end="4"/>
                                            </p:txEl>
                                          </p:spTgt>
                                        </p:tgtEl>
                                        <p:attrNameLst>
                                          <p:attrName>style.visibility</p:attrName>
                                        </p:attrNameLst>
                                      </p:cBhvr>
                                      <p:to>
                                        <p:strVal val="visible"/>
                                      </p:to>
                                    </p:set>
                                    <p:animEffect transition="in" filter="wipe(down)">
                                      <p:cBhvr>
                                        <p:cTn id="43" dur="580">
                                          <p:stCondLst>
                                            <p:cond delay="0"/>
                                          </p:stCondLst>
                                        </p:cTn>
                                        <p:tgtEl>
                                          <p:spTgt spid="3">
                                            <p:txEl>
                                              <p:pRg st="4" end="4"/>
                                            </p:txEl>
                                          </p:spTgt>
                                        </p:tgtEl>
                                      </p:cBhvr>
                                    </p:animEffect>
                                    <p:anim calcmode="lin" valueType="num">
                                      <p:cBhvr>
                                        <p:cTn id="44"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4" end="4"/>
                                            </p:txEl>
                                          </p:spTgt>
                                        </p:tgtEl>
                                      </p:cBhvr>
                                      <p:to x="100000" y="60000"/>
                                    </p:animScale>
                                    <p:animScale>
                                      <p:cBhvr>
                                        <p:cTn id="50" dur="166" decel="50000">
                                          <p:stCondLst>
                                            <p:cond delay="676"/>
                                          </p:stCondLst>
                                        </p:cTn>
                                        <p:tgtEl>
                                          <p:spTgt spid="3">
                                            <p:txEl>
                                              <p:pRg st="4" end="4"/>
                                            </p:txEl>
                                          </p:spTgt>
                                        </p:tgtEl>
                                      </p:cBhvr>
                                      <p:to x="100000" y="100000"/>
                                    </p:animScale>
                                    <p:animScale>
                                      <p:cBhvr>
                                        <p:cTn id="51" dur="26">
                                          <p:stCondLst>
                                            <p:cond delay="1312"/>
                                          </p:stCondLst>
                                        </p:cTn>
                                        <p:tgtEl>
                                          <p:spTgt spid="3">
                                            <p:txEl>
                                              <p:pRg st="4" end="4"/>
                                            </p:txEl>
                                          </p:spTgt>
                                        </p:tgtEl>
                                      </p:cBhvr>
                                      <p:to x="100000" y="80000"/>
                                    </p:animScale>
                                    <p:animScale>
                                      <p:cBhvr>
                                        <p:cTn id="52" dur="166" decel="50000">
                                          <p:stCondLst>
                                            <p:cond delay="1338"/>
                                          </p:stCondLst>
                                        </p:cTn>
                                        <p:tgtEl>
                                          <p:spTgt spid="3">
                                            <p:txEl>
                                              <p:pRg st="4" end="4"/>
                                            </p:txEl>
                                          </p:spTgt>
                                        </p:tgtEl>
                                      </p:cBhvr>
                                      <p:to x="100000" y="100000"/>
                                    </p:animScale>
                                    <p:animScale>
                                      <p:cBhvr>
                                        <p:cTn id="53" dur="26">
                                          <p:stCondLst>
                                            <p:cond delay="1642"/>
                                          </p:stCondLst>
                                        </p:cTn>
                                        <p:tgtEl>
                                          <p:spTgt spid="3">
                                            <p:txEl>
                                              <p:pRg st="4" end="4"/>
                                            </p:txEl>
                                          </p:spTgt>
                                        </p:tgtEl>
                                      </p:cBhvr>
                                      <p:to x="100000" y="90000"/>
                                    </p:animScale>
                                    <p:animScale>
                                      <p:cBhvr>
                                        <p:cTn id="54" dur="166" decel="50000">
                                          <p:stCondLst>
                                            <p:cond delay="1668"/>
                                          </p:stCondLst>
                                        </p:cTn>
                                        <p:tgtEl>
                                          <p:spTgt spid="3">
                                            <p:txEl>
                                              <p:pRg st="4" end="4"/>
                                            </p:txEl>
                                          </p:spTgt>
                                        </p:tgtEl>
                                      </p:cBhvr>
                                      <p:to x="100000" y="100000"/>
                                    </p:animScale>
                                    <p:animScale>
                                      <p:cBhvr>
                                        <p:cTn id="55" dur="26">
                                          <p:stCondLst>
                                            <p:cond delay="1808"/>
                                          </p:stCondLst>
                                        </p:cTn>
                                        <p:tgtEl>
                                          <p:spTgt spid="3">
                                            <p:txEl>
                                              <p:pRg st="4" end="4"/>
                                            </p:txEl>
                                          </p:spTgt>
                                        </p:tgtEl>
                                      </p:cBhvr>
                                      <p:to x="100000" y="95000"/>
                                    </p:animScale>
                                    <p:animScale>
                                      <p:cBhvr>
                                        <p:cTn id="56" dur="166" decel="50000">
                                          <p:stCondLst>
                                            <p:cond delay="1834"/>
                                          </p:stCondLst>
                                        </p:cTn>
                                        <p:tgtEl>
                                          <p:spTgt spid="3">
                                            <p:txEl>
                                              <p:pRg st="4" end="4"/>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3">
                                            <p:txEl>
                                              <p:pRg st="6" end="6"/>
                                            </p:txEl>
                                          </p:spTgt>
                                        </p:tgtEl>
                                        <p:attrNameLst>
                                          <p:attrName>style.visibility</p:attrName>
                                        </p:attrNameLst>
                                      </p:cBhvr>
                                      <p:to>
                                        <p:strVal val="visible"/>
                                      </p:to>
                                    </p:set>
                                    <p:animEffect transition="in" filter="wipe(down)">
                                      <p:cBhvr>
                                        <p:cTn id="61" dur="580">
                                          <p:stCondLst>
                                            <p:cond delay="0"/>
                                          </p:stCondLst>
                                        </p:cTn>
                                        <p:tgtEl>
                                          <p:spTgt spid="3">
                                            <p:txEl>
                                              <p:pRg st="6" end="6"/>
                                            </p:txEl>
                                          </p:spTgt>
                                        </p:tgtEl>
                                      </p:cBhvr>
                                    </p:animEffect>
                                    <p:anim calcmode="lin" valueType="num">
                                      <p:cBhvr>
                                        <p:cTn id="62"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6" end="6"/>
                                            </p:txEl>
                                          </p:spTgt>
                                        </p:tgtEl>
                                      </p:cBhvr>
                                      <p:to x="100000" y="60000"/>
                                    </p:animScale>
                                    <p:animScale>
                                      <p:cBhvr>
                                        <p:cTn id="68" dur="166" decel="50000">
                                          <p:stCondLst>
                                            <p:cond delay="676"/>
                                          </p:stCondLst>
                                        </p:cTn>
                                        <p:tgtEl>
                                          <p:spTgt spid="3">
                                            <p:txEl>
                                              <p:pRg st="6" end="6"/>
                                            </p:txEl>
                                          </p:spTgt>
                                        </p:tgtEl>
                                      </p:cBhvr>
                                      <p:to x="100000" y="100000"/>
                                    </p:animScale>
                                    <p:animScale>
                                      <p:cBhvr>
                                        <p:cTn id="69" dur="26">
                                          <p:stCondLst>
                                            <p:cond delay="1312"/>
                                          </p:stCondLst>
                                        </p:cTn>
                                        <p:tgtEl>
                                          <p:spTgt spid="3">
                                            <p:txEl>
                                              <p:pRg st="6" end="6"/>
                                            </p:txEl>
                                          </p:spTgt>
                                        </p:tgtEl>
                                      </p:cBhvr>
                                      <p:to x="100000" y="80000"/>
                                    </p:animScale>
                                    <p:animScale>
                                      <p:cBhvr>
                                        <p:cTn id="70" dur="166" decel="50000">
                                          <p:stCondLst>
                                            <p:cond delay="1338"/>
                                          </p:stCondLst>
                                        </p:cTn>
                                        <p:tgtEl>
                                          <p:spTgt spid="3">
                                            <p:txEl>
                                              <p:pRg st="6" end="6"/>
                                            </p:txEl>
                                          </p:spTgt>
                                        </p:tgtEl>
                                      </p:cBhvr>
                                      <p:to x="100000" y="100000"/>
                                    </p:animScale>
                                    <p:animScale>
                                      <p:cBhvr>
                                        <p:cTn id="71" dur="26">
                                          <p:stCondLst>
                                            <p:cond delay="1642"/>
                                          </p:stCondLst>
                                        </p:cTn>
                                        <p:tgtEl>
                                          <p:spTgt spid="3">
                                            <p:txEl>
                                              <p:pRg st="6" end="6"/>
                                            </p:txEl>
                                          </p:spTgt>
                                        </p:tgtEl>
                                      </p:cBhvr>
                                      <p:to x="100000" y="90000"/>
                                    </p:animScale>
                                    <p:animScale>
                                      <p:cBhvr>
                                        <p:cTn id="72" dur="166" decel="50000">
                                          <p:stCondLst>
                                            <p:cond delay="1668"/>
                                          </p:stCondLst>
                                        </p:cTn>
                                        <p:tgtEl>
                                          <p:spTgt spid="3">
                                            <p:txEl>
                                              <p:pRg st="6" end="6"/>
                                            </p:txEl>
                                          </p:spTgt>
                                        </p:tgtEl>
                                      </p:cBhvr>
                                      <p:to x="100000" y="100000"/>
                                    </p:animScale>
                                    <p:animScale>
                                      <p:cBhvr>
                                        <p:cTn id="73" dur="26">
                                          <p:stCondLst>
                                            <p:cond delay="1808"/>
                                          </p:stCondLst>
                                        </p:cTn>
                                        <p:tgtEl>
                                          <p:spTgt spid="3">
                                            <p:txEl>
                                              <p:pRg st="6" end="6"/>
                                            </p:txEl>
                                          </p:spTgt>
                                        </p:tgtEl>
                                      </p:cBhvr>
                                      <p:to x="100000" y="95000"/>
                                    </p:animScale>
                                    <p:animScale>
                                      <p:cBhvr>
                                        <p:cTn id="74" dur="166" decel="50000">
                                          <p:stCondLst>
                                            <p:cond delay="1834"/>
                                          </p:stCondLst>
                                        </p:cTn>
                                        <p:tgtEl>
                                          <p:spTgt spid="3">
                                            <p:txEl>
                                              <p:pRg st="6" end="6"/>
                                            </p:txEl>
                                          </p:spTgt>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grpId="0" nodeType="clickEffect">
                                  <p:stCondLst>
                                    <p:cond delay="0"/>
                                  </p:stCondLst>
                                  <p:childTnLst>
                                    <p:set>
                                      <p:cBhvr>
                                        <p:cTn id="78" dur="1" fill="hold">
                                          <p:stCondLst>
                                            <p:cond delay="0"/>
                                          </p:stCondLst>
                                        </p:cTn>
                                        <p:tgtEl>
                                          <p:spTgt spid="3">
                                            <p:txEl>
                                              <p:pRg st="8" end="8"/>
                                            </p:txEl>
                                          </p:spTgt>
                                        </p:tgtEl>
                                        <p:attrNameLst>
                                          <p:attrName>style.visibility</p:attrName>
                                        </p:attrNameLst>
                                      </p:cBhvr>
                                      <p:to>
                                        <p:strVal val="visible"/>
                                      </p:to>
                                    </p:set>
                                    <p:animEffect transition="in" filter="wipe(down)">
                                      <p:cBhvr>
                                        <p:cTn id="79" dur="580">
                                          <p:stCondLst>
                                            <p:cond delay="0"/>
                                          </p:stCondLst>
                                        </p:cTn>
                                        <p:tgtEl>
                                          <p:spTgt spid="3">
                                            <p:txEl>
                                              <p:pRg st="8" end="8"/>
                                            </p:txEl>
                                          </p:spTgt>
                                        </p:tgtEl>
                                      </p:cBhvr>
                                    </p:animEffect>
                                    <p:anim calcmode="lin" valueType="num">
                                      <p:cBhvr>
                                        <p:cTn id="80" dur="1822" tmFilter="0,0; 0.14,0.36; 0.43,0.73; 0.71,0.91; 1.0,1.0">
                                          <p:stCondLst>
                                            <p:cond delay="0"/>
                                          </p:stCondLst>
                                        </p:cTn>
                                        <p:tgtEl>
                                          <p:spTgt spid="3">
                                            <p:txEl>
                                              <p:pRg st="8" end="8"/>
                                            </p:tx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3">
                                            <p:txEl>
                                              <p:pRg st="8" end="8"/>
                                            </p:tx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3">
                                            <p:txEl>
                                              <p:pRg st="8" end="8"/>
                                            </p:tx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3">
                                            <p:txEl>
                                              <p:pRg st="8" end="8"/>
                                            </p:tx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3">
                                            <p:txEl>
                                              <p:pRg st="8" end="8"/>
                                            </p:tx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3">
                                            <p:txEl>
                                              <p:pRg st="8" end="8"/>
                                            </p:txEl>
                                          </p:spTgt>
                                        </p:tgtEl>
                                      </p:cBhvr>
                                      <p:to x="100000" y="60000"/>
                                    </p:animScale>
                                    <p:animScale>
                                      <p:cBhvr>
                                        <p:cTn id="86" dur="166" decel="50000">
                                          <p:stCondLst>
                                            <p:cond delay="676"/>
                                          </p:stCondLst>
                                        </p:cTn>
                                        <p:tgtEl>
                                          <p:spTgt spid="3">
                                            <p:txEl>
                                              <p:pRg st="8" end="8"/>
                                            </p:txEl>
                                          </p:spTgt>
                                        </p:tgtEl>
                                      </p:cBhvr>
                                      <p:to x="100000" y="100000"/>
                                    </p:animScale>
                                    <p:animScale>
                                      <p:cBhvr>
                                        <p:cTn id="87" dur="26">
                                          <p:stCondLst>
                                            <p:cond delay="1312"/>
                                          </p:stCondLst>
                                        </p:cTn>
                                        <p:tgtEl>
                                          <p:spTgt spid="3">
                                            <p:txEl>
                                              <p:pRg st="8" end="8"/>
                                            </p:txEl>
                                          </p:spTgt>
                                        </p:tgtEl>
                                      </p:cBhvr>
                                      <p:to x="100000" y="80000"/>
                                    </p:animScale>
                                    <p:animScale>
                                      <p:cBhvr>
                                        <p:cTn id="88" dur="166" decel="50000">
                                          <p:stCondLst>
                                            <p:cond delay="1338"/>
                                          </p:stCondLst>
                                        </p:cTn>
                                        <p:tgtEl>
                                          <p:spTgt spid="3">
                                            <p:txEl>
                                              <p:pRg st="8" end="8"/>
                                            </p:txEl>
                                          </p:spTgt>
                                        </p:tgtEl>
                                      </p:cBhvr>
                                      <p:to x="100000" y="100000"/>
                                    </p:animScale>
                                    <p:animScale>
                                      <p:cBhvr>
                                        <p:cTn id="89" dur="26">
                                          <p:stCondLst>
                                            <p:cond delay="1642"/>
                                          </p:stCondLst>
                                        </p:cTn>
                                        <p:tgtEl>
                                          <p:spTgt spid="3">
                                            <p:txEl>
                                              <p:pRg st="8" end="8"/>
                                            </p:txEl>
                                          </p:spTgt>
                                        </p:tgtEl>
                                      </p:cBhvr>
                                      <p:to x="100000" y="90000"/>
                                    </p:animScale>
                                    <p:animScale>
                                      <p:cBhvr>
                                        <p:cTn id="90" dur="166" decel="50000">
                                          <p:stCondLst>
                                            <p:cond delay="1668"/>
                                          </p:stCondLst>
                                        </p:cTn>
                                        <p:tgtEl>
                                          <p:spTgt spid="3">
                                            <p:txEl>
                                              <p:pRg st="8" end="8"/>
                                            </p:txEl>
                                          </p:spTgt>
                                        </p:tgtEl>
                                      </p:cBhvr>
                                      <p:to x="100000" y="100000"/>
                                    </p:animScale>
                                    <p:animScale>
                                      <p:cBhvr>
                                        <p:cTn id="91" dur="26">
                                          <p:stCondLst>
                                            <p:cond delay="1808"/>
                                          </p:stCondLst>
                                        </p:cTn>
                                        <p:tgtEl>
                                          <p:spTgt spid="3">
                                            <p:txEl>
                                              <p:pRg st="8" end="8"/>
                                            </p:txEl>
                                          </p:spTgt>
                                        </p:tgtEl>
                                      </p:cBhvr>
                                      <p:to x="100000" y="95000"/>
                                    </p:animScale>
                                    <p:animScale>
                                      <p:cBhvr>
                                        <p:cTn id="92" dur="166" decel="50000">
                                          <p:stCondLst>
                                            <p:cond delay="1834"/>
                                          </p:stCondLst>
                                        </p:cTn>
                                        <p:tgtEl>
                                          <p:spTgt spid="3">
                                            <p:txEl>
                                              <p:pRg st="8" end="8"/>
                                            </p:txEl>
                                          </p:spTgt>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26" presetClass="entr" presetSubtype="0" fill="hold" grpId="0" nodeType="clickEffect">
                                  <p:stCondLst>
                                    <p:cond delay="0"/>
                                  </p:stCondLst>
                                  <p:childTnLst>
                                    <p:set>
                                      <p:cBhvr>
                                        <p:cTn id="96" dur="1" fill="hold">
                                          <p:stCondLst>
                                            <p:cond delay="0"/>
                                          </p:stCondLst>
                                        </p:cTn>
                                        <p:tgtEl>
                                          <p:spTgt spid="3">
                                            <p:txEl>
                                              <p:pRg st="9" end="9"/>
                                            </p:txEl>
                                          </p:spTgt>
                                        </p:tgtEl>
                                        <p:attrNameLst>
                                          <p:attrName>style.visibility</p:attrName>
                                        </p:attrNameLst>
                                      </p:cBhvr>
                                      <p:to>
                                        <p:strVal val="visible"/>
                                      </p:to>
                                    </p:set>
                                    <p:animEffect transition="in" filter="wipe(down)">
                                      <p:cBhvr>
                                        <p:cTn id="97" dur="580">
                                          <p:stCondLst>
                                            <p:cond delay="0"/>
                                          </p:stCondLst>
                                        </p:cTn>
                                        <p:tgtEl>
                                          <p:spTgt spid="3">
                                            <p:txEl>
                                              <p:pRg st="9" end="9"/>
                                            </p:txEl>
                                          </p:spTgt>
                                        </p:tgtEl>
                                      </p:cBhvr>
                                    </p:animEffect>
                                    <p:anim calcmode="lin" valueType="num">
                                      <p:cBhvr>
                                        <p:cTn id="98" dur="1822" tmFilter="0,0; 0.14,0.36; 0.43,0.73; 0.71,0.91; 1.0,1.0">
                                          <p:stCondLst>
                                            <p:cond delay="0"/>
                                          </p:stCondLst>
                                        </p:cTn>
                                        <p:tgtEl>
                                          <p:spTgt spid="3">
                                            <p:txEl>
                                              <p:pRg st="9" end="9"/>
                                            </p:txEl>
                                          </p:spTgt>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3">
                                            <p:txEl>
                                              <p:pRg st="9" end="9"/>
                                            </p:txEl>
                                          </p:spTgt>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3">
                                            <p:txEl>
                                              <p:pRg st="9" end="9"/>
                                            </p:txEl>
                                          </p:spTgt>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3">
                                            <p:txEl>
                                              <p:pRg st="9" end="9"/>
                                            </p:txEl>
                                          </p:spTgt>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3">
                                            <p:txEl>
                                              <p:pRg st="9" end="9"/>
                                            </p:txEl>
                                          </p:spTgt>
                                        </p:tgtEl>
                                        <p:attrNameLst>
                                          <p:attrName>ppt_y</p:attrName>
                                        </p:attrNameLst>
                                      </p:cBhvr>
                                      <p:tavLst>
                                        <p:tav tm="0" fmla="#ppt_y-sin(pi*$)/81">
                                          <p:val>
                                            <p:fltVal val="0"/>
                                          </p:val>
                                        </p:tav>
                                        <p:tav tm="100000">
                                          <p:val>
                                            <p:fltVal val="1"/>
                                          </p:val>
                                        </p:tav>
                                      </p:tavLst>
                                    </p:anim>
                                    <p:animScale>
                                      <p:cBhvr>
                                        <p:cTn id="103" dur="26">
                                          <p:stCondLst>
                                            <p:cond delay="650"/>
                                          </p:stCondLst>
                                        </p:cTn>
                                        <p:tgtEl>
                                          <p:spTgt spid="3">
                                            <p:txEl>
                                              <p:pRg st="9" end="9"/>
                                            </p:txEl>
                                          </p:spTgt>
                                        </p:tgtEl>
                                      </p:cBhvr>
                                      <p:to x="100000" y="60000"/>
                                    </p:animScale>
                                    <p:animScale>
                                      <p:cBhvr>
                                        <p:cTn id="104" dur="166" decel="50000">
                                          <p:stCondLst>
                                            <p:cond delay="676"/>
                                          </p:stCondLst>
                                        </p:cTn>
                                        <p:tgtEl>
                                          <p:spTgt spid="3">
                                            <p:txEl>
                                              <p:pRg st="9" end="9"/>
                                            </p:txEl>
                                          </p:spTgt>
                                        </p:tgtEl>
                                      </p:cBhvr>
                                      <p:to x="100000" y="100000"/>
                                    </p:animScale>
                                    <p:animScale>
                                      <p:cBhvr>
                                        <p:cTn id="105" dur="26">
                                          <p:stCondLst>
                                            <p:cond delay="1312"/>
                                          </p:stCondLst>
                                        </p:cTn>
                                        <p:tgtEl>
                                          <p:spTgt spid="3">
                                            <p:txEl>
                                              <p:pRg st="9" end="9"/>
                                            </p:txEl>
                                          </p:spTgt>
                                        </p:tgtEl>
                                      </p:cBhvr>
                                      <p:to x="100000" y="80000"/>
                                    </p:animScale>
                                    <p:animScale>
                                      <p:cBhvr>
                                        <p:cTn id="106" dur="166" decel="50000">
                                          <p:stCondLst>
                                            <p:cond delay="1338"/>
                                          </p:stCondLst>
                                        </p:cTn>
                                        <p:tgtEl>
                                          <p:spTgt spid="3">
                                            <p:txEl>
                                              <p:pRg st="9" end="9"/>
                                            </p:txEl>
                                          </p:spTgt>
                                        </p:tgtEl>
                                      </p:cBhvr>
                                      <p:to x="100000" y="100000"/>
                                    </p:animScale>
                                    <p:animScale>
                                      <p:cBhvr>
                                        <p:cTn id="107" dur="26">
                                          <p:stCondLst>
                                            <p:cond delay="1642"/>
                                          </p:stCondLst>
                                        </p:cTn>
                                        <p:tgtEl>
                                          <p:spTgt spid="3">
                                            <p:txEl>
                                              <p:pRg st="9" end="9"/>
                                            </p:txEl>
                                          </p:spTgt>
                                        </p:tgtEl>
                                      </p:cBhvr>
                                      <p:to x="100000" y="90000"/>
                                    </p:animScale>
                                    <p:animScale>
                                      <p:cBhvr>
                                        <p:cTn id="108" dur="166" decel="50000">
                                          <p:stCondLst>
                                            <p:cond delay="1668"/>
                                          </p:stCondLst>
                                        </p:cTn>
                                        <p:tgtEl>
                                          <p:spTgt spid="3">
                                            <p:txEl>
                                              <p:pRg st="9" end="9"/>
                                            </p:txEl>
                                          </p:spTgt>
                                        </p:tgtEl>
                                      </p:cBhvr>
                                      <p:to x="100000" y="100000"/>
                                    </p:animScale>
                                    <p:animScale>
                                      <p:cBhvr>
                                        <p:cTn id="109" dur="26">
                                          <p:stCondLst>
                                            <p:cond delay="1808"/>
                                          </p:stCondLst>
                                        </p:cTn>
                                        <p:tgtEl>
                                          <p:spTgt spid="3">
                                            <p:txEl>
                                              <p:pRg st="9" end="9"/>
                                            </p:txEl>
                                          </p:spTgt>
                                        </p:tgtEl>
                                      </p:cBhvr>
                                      <p:to x="100000" y="95000"/>
                                    </p:animScale>
                                    <p:animScale>
                                      <p:cBhvr>
                                        <p:cTn id="110" dur="166" decel="50000">
                                          <p:stCondLst>
                                            <p:cond delay="1834"/>
                                          </p:stCondLst>
                                        </p:cTn>
                                        <p:tgtEl>
                                          <p:spTgt spid="3">
                                            <p:txEl>
                                              <p:pRg st="9" end="9"/>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564</TotalTime>
  <Words>1399</Words>
  <Application>Microsoft Office PowerPoint</Application>
  <PresentationFormat>Presentación en pantalla (4:3)</PresentationFormat>
  <Paragraphs>64</Paragraphs>
  <Slides>19</Slides>
  <Notes>1</Notes>
  <HiddenSlides>0</HiddenSlides>
  <MMClips>0</MMClips>
  <ScaleCrop>false</ScaleCrop>
  <HeadingPairs>
    <vt:vector size="4" baseType="variant">
      <vt:variant>
        <vt:lpstr>Tema</vt:lpstr>
      </vt:variant>
      <vt:variant>
        <vt:i4>1</vt:i4>
      </vt:variant>
      <vt:variant>
        <vt:lpstr>Títulos de diapositiva</vt:lpstr>
      </vt:variant>
      <vt:variant>
        <vt:i4>19</vt:i4>
      </vt:variant>
    </vt:vector>
  </HeadingPairs>
  <TitlesOfParts>
    <vt:vector size="20" baseType="lpstr">
      <vt:lpstr>Tema de Office</vt:lpstr>
      <vt:lpstr>Presentación de PowerPoint</vt:lpstr>
      <vt:lpstr>¿Qué no ha hecho Dios para manifestar su amor para con el hombre?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¿Por qué no hizo Dios a Eva del polvo conforme hizo a Adán?</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Adàn y la costilla perdida</dc:title>
  <dc:creator>HUMBERTO</dc:creator>
  <cp:lastModifiedBy>FAMILIA FIERRO CH</cp:lastModifiedBy>
  <cp:revision>80</cp:revision>
  <dcterms:created xsi:type="dcterms:W3CDTF">2010-09-30T13:19:07Z</dcterms:created>
  <dcterms:modified xsi:type="dcterms:W3CDTF">2012-06-25T11:06:32Z</dcterms:modified>
</cp:coreProperties>
</file>